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79" r:id="rId2"/>
    <p:sldId id="258" r:id="rId3"/>
    <p:sldId id="259" r:id="rId4"/>
    <p:sldId id="329" r:id="rId5"/>
    <p:sldId id="275" r:id="rId6"/>
    <p:sldId id="276" r:id="rId7"/>
    <p:sldId id="278" r:id="rId8"/>
    <p:sldId id="387" r:id="rId9"/>
    <p:sldId id="381" r:id="rId10"/>
    <p:sldId id="388" r:id="rId11"/>
    <p:sldId id="382" r:id="rId12"/>
    <p:sldId id="321" r:id="rId13"/>
    <p:sldId id="323" r:id="rId14"/>
    <p:sldId id="383" r:id="rId15"/>
    <p:sldId id="385" r:id="rId16"/>
    <p:sldId id="384" r:id="rId17"/>
    <p:sldId id="307" r:id="rId18"/>
    <p:sldId id="322" r:id="rId19"/>
    <p:sldId id="389" r:id="rId20"/>
    <p:sldId id="376" r:id="rId21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98"/>
    <a:srgbClr val="FF9F00"/>
    <a:srgbClr val="0182C3"/>
    <a:srgbClr val="EE2201"/>
    <a:srgbClr val="242E38"/>
    <a:srgbClr val="FFFFFF"/>
    <a:srgbClr val="000000"/>
    <a:srgbClr val="7F7F7F"/>
    <a:srgbClr val="D0CECE"/>
    <a:srgbClr val="8FC3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97727" autoAdjust="0"/>
  </p:normalViewPr>
  <p:slideViewPr>
    <p:cSldViewPr snapToGrid="0">
      <p:cViewPr varScale="1">
        <p:scale>
          <a:sx n="106" d="100"/>
          <a:sy n="106" d="100"/>
        </p:scale>
        <p:origin x="1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93DD4-C17B-48A1-91E3-5C4860C83B18}" type="datetimeFigureOut">
              <a:rPr lang="en-IN" smtClean="0"/>
              <a:t>24/10/22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138C3-86A8-4C62-A0FC-3C6CCFD225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1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10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91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5000"/>
              </a:lnSpc>
            </a:pPr>
            <a:endParaRPr lang="en-US" sz="2800" b="1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>
              <a:lnSpc>
                <a:spcPts val="5000"/>
              </a:lnSpc>
            </a:pPr>
            <a:r>
              <a:rPr lang="en-US" sz="1200" dirty="0">
                <a:solidFill>
                  <a:srgbClr val="4F5153"/>
                </a:solidFill>
                <a:latin typeface="Ubuntu" panose="020B0504030602030204" pitchFamily="34" charset="0"/>
              </a:rPr>
              <a:t>Total :  </a:t>
            </a:r>
          </a:p>
          <a:p>
            <a:pPr>
              <a:lnSpc>
                <a:spcPts val="5000"/>
              </a:lnSpc>
            </a:pPr>
            <a:r>
              <a:rPr lang="en-US" sz="1200" dirty="0">
                <a:solidFill>
                  <a:srgbClr val="4F5153"/>
                </a:solidFill>
                <a:latin typeface="Ubuntu" panose="020B0504030602030204" pitchFamily="34" charset="0"/>
              </a:rPr>
              <a:t>69.76% are injured due to one of the 7 reasons</a:t>
            </a:r>
            <a:endParaRPr lang="en-US" sz="28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2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5000"/>
              </a:lnSpc>
            </a:pPr>
            <a:r>
              <a:rPr lang="en-US" sz="1200" dirty="0">
                <a:solidFill>
                  <a:srgbClr val="4F5153"/>
                </a:solidFill>
                <a:latin typeface="Ubuntu" panose="020B0504030602030204" pitchFamily="34" charset="0"/>
              </a:rPr>
              <a:t>Total :  </a:t>
            </a:r>
          </a:p>
          <a:p>
            <a:pPr>
              <a:lnSpc>
                <a:spcPts val="5000"/>
              </a:lnSpc>
            </a:pPr>
            <a:r>
              <a:rPr lang="en-US" sz="1200" dirty="0">
                <a:solidFill>
                  <a:srgbClr val="4F5153"/>
                </a:solidFill>
                <a:latin typeface="Ubuntu" panose="020B0504030602030204" pitchFamily="34" charset="0"/>
              </a:rPr>
              <a:t>69.76% are injured due to one of the 7 reasons</a:t>
            </a:r>
            <a:endParaRPr lang="en-US" sz="28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637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6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38C3-86A8-4C62-A0FC-3C6CCFD2256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17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2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2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5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4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81727-C384-407A-BFF6-17680258457B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18D35-98BA-4B7A-B84E-83AA10DB9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1.emf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E49CA0F-BA1B-17DC-D825-1287589DABE4}"/>
              </a:ext>
            </a:extLst>
          </p:cNvPr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AU" dirty="0"/>
            </a:br>
            <a:br>
              <a:rPr lang="en-AU" dirty="0"/>
            </a:br>
            <a:endParaRPr lang="en-AU" dirty="0"/>
          </a:p>
          <a:p>
            <a:br>
              <a:rPr lang="en-AU" dirty="0"/>
            </a:br>
            <a:endParaRPr lang="en-US" sz="1799" dirty="0"/>
          </a:p>
        </p:txBody>
      </p:sp>
      <p:sp>
        <p:nvSpPr>
          <p:cNvPr id="5" name="TextBox 4"/>
          <p:cNvSpPr txBox="1"/>
          <p:nvPr/>
        </p:nvSpPr>
        <p:spPr>
          <a:xfrm>
            <a:off x="-289981" y="610136"/>
            <a:ext cx="184251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spc="-500" dirty="0">
                <a:solidFill>
                  <a:schemeClr val="bg1"/>
                </a:solidFill>
                <a:latin typeface="Ubuntu" panose="020B0504030602030204" pitchFamily="34" charset="0"/>
              </a:rPr>
              <a:t>Koalas' hospital records analysis</a:t>
            </a:r>
          </a:p>
          <a:p>
            <a:pPr algn="ctr"/>
            <a:r>
              <a:rPr lang="en-US" sz="10000" spc="-500" dirty="0">
                <a:solidFill>
                  <a:schemeClr val="bg1"/>
                </a:solidFill>
                <a:latin typeface="Ubuntu" panose="020B0504030602030204" pitchFamily="34" charset="0"/>
              </a:rPr>
              <a:t>in Queensland</a:t>
            </a:r>
          </a:p>
          <a:p>
            <a:pPr algn="ctr"/>
            <a:br>
              <a:rPr lang="en-US" sz="10000" spc="-5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n-US" sz="10000" spc="-5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442238" y="8676654"/>
            <a:ext cx="3513015" cy="345329"/>
            <a:chOff x="10444958" y="9029562"/>
            <a:chExt cx="3513930" cy="345419"/>
          </a:xfrm>
        </p:grpSpPr>
        <p:sp>
          <p:nvSpPr>
            <p:cNvPr id="7" name="Rectangle 6"/>
            <p:cNvSpPr/>
            <p:nvPr/>
          </p:nvSpPr>
          <p:spPr>
            <a:xfrm>
              <a:off x="10444958" y="9029562"/>
              <a:ext cx="355600" cy="345419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47758" y="9029562"/>
              <a:ext cx="332261" cy="345419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27219" y="9029562"/>
              <a:ext cx="343375" cy="345419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829544" y="9029562"/>
              <a:ext cx="338769" cy="345419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619163" y="9029562"/>
              <a:ext cx="339725" cy="345419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636740" y="10972801"/>
            <a:ext cx="2011680" cy="1632185"/>
            <a:chOff x="10687050" y="4168247"/>
            <a:chExt cx="3105150" cy="2659781"/>
          </a:xfrm>
          <a:solidFill>
            <a:schemeClr val="bg1"/>
          </a:solidFill>
        </p:grpSpPr>
        <p:sp>
          <p:nvSpPr>
            <p:cNvPr id="15" name="Rectangle 14"/>
            <p:cNvSpPr/>
            <p:nvPr/>
          </p:nvSpPr>
          <p:spPr>
            <a:xfrm>
              <a:off x="10687050" y="6718300"/>
              <a:ext cx="3105150" cy="1097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11096625" y="4168247"/>
              <a:ext cx="2329656" cy="2372781"/>
            </a:xfrm>
            <a:custGeom>
              <a:avLst/>
              <a:gdLst>
                <a:gd name="T0" fmla="*/ 664 w 740"/>
                <a:gd name="T1" fmla="*/ 0 h 730"/>
                <a:gd name="T2" fmla="*/ 664 w 740"/>
                <a:gd name="T3" fmla="*/ 730 h 730"/>
                <a:gd name="T4" fmla="*/ 740 w 740"/>
                <a:gd name="T5" fmla="*/ 730 h 730"/>
                <a:gd name="T6" fmla="*/ 740 w 740"/>
                <a:gd name="T7" fmla="*/ 0 h 730"/>
                <a:gd name="T8" fmla="*/ 664 w 740"/>
                <a:gd name="T9" fmla="*/ 0 h 730"/>
                <a:gd name="T10" fmla="*/ 507 w 740"/>
                <a:gd name="T11" fmla="*/ 207 h 730"/>
                <a:gd name="T12" fmla="*/ 515 w 740"/>
                <a:gd name="T13" fmla="*/ 266 h 730"/>
                <a:gd name="T14" fmla="*/ 507 w 740"/>
                <a:gd name="T15" fmla="*/ 326 h 730"/>
                <a:gd name="T16" fmla="*/ 507 w 740"/>
                <a:gd name="T17" fmla="*/ 730 h 730"/>
                <a:gd name="T18" fmla="*/ 583 w 740"/>
                <a:gd name="T19" fmla="*/ 730 h 730"/>
                <a:gd name="T20" fmla="*/ 583 w 740"/>
                <a:gd name="T21" fmla="*/ 119 h 730"/>
                <a:gd name="T22" fmla="*/ 507 w 740"/>
                <a:gd name="T23" fmla="*/ 119 h 730"/>
                <a:gd name="T24" fmla="*/ 507 w 740"/>
                <a:gd name="T25" fmla="*/ 207 h 730"/>
                <a:gd name="T26" fmla="*/ 343 w 740"/>
                <a:gd name="T27" fmla="*/ 730 h 730"/>
                <a:gd name="T28" fmla="*/ 419 w 740"/>
                <a:gd name="T29" fmla="*/ 730 h 730"/>
                <a:gd name="T30" fmla="*/ 419 w 740"/>
                <a:gd name="T31" fmla="*/ 457 h 730"/>
                <a:gd name="T32" fmla="*/ 343 w 740"/>
                <a:gd name="T33" fmla="*/ 495 h 730"/>
                <a:gd name="T34" fmla="*/ 343 w 740"/>
                <a:gd name="T35" fmla="*/ 730 h 730"/>
                <a:gd name="T36" fmla="*/ 173 w 740"/>
                <a:gd name="T37" fmla="*/ 496 h 730"/>
                <a:gd name="T38" fmla="*/ 173 w 740"/>
                <a:gd name="T39" fmla="*/ 730 h 730"/>
                <a:gd name="T40" fmla="*/ 249 w 740"/>
                <a:gd name="T41" fmla="*/ 730 h 730"/>
                <a:gd name="T42" fmla="*/ 249 w 740"/>
                <a:gd name="T43" fmla="*/ 504 h 730"/>
                <a:gd name="T44" fmla="*/ 208 w 740"/>
                <a:gd name="T45" fmla="*/ 496 h 730"/>
                <a:gd name="T46" fmla="*/ 173 w 740"/>
                <a:gd name="T47" fmla="*/ 496 h 730"/>
                <a:gd name="T48" fmla="*/ 0 w 740"/>
                <a:gd name="T49" fmla="*/ 671 h 730"/>
                <a:gd name="T50" fmla="*/ 0 w 740"/>
                <a:gd name="T51" fmla="*/ 730 h 730"/>
                <a:gd name="T52" fmla="*/ 76 w 740"/>
                <a:gd name="T53" fmla="*/ 730 h 730"/>
                <a:gd name="T54" fmla="*/ 76 w 740"/>
                <a:gd name="T55" fmla="*/ 613 h 730"/>
                <a:gd name="T56" fmla="*/ 58 w 740"/>
                <a:gd name="T57" fmla="*/ 613 h 730"/>
                <a:gd name="T58" fmla="*/ 0 w 740"/>
                <a:gd name="T59" fmla="*/ 671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0" h="730">
                  <a:moveTo>
                    <a:pt x="664" y="0"/>
                  </a:moveTo>
                  <a:cubicBezTo>
                    <a:pt x="664" y="730"/>
                    <a:pt x="664" y="730"/>
                    <a:pt x="664" y="730"/>
                  </a:cubicBezTo>
                  <a:cubicBezTo>
                    <a:pt x="740" y="730"/>
                    <a:pt x="740" y="730"/>
                    <a:pt x="740" y="730"/>
                  </a:cubicBezTo>
                  <a:cubicBezTo>
                    <a:pt x="740" y="0"/>
                    <a:pt x="740" y="0"/>
                    <a:pt x="740" y="0"/>
                  </a:cubicBezTo>
                  <a:lnTo>
                    <a:pt x="664" y="0"/>
                  </a:lnTo>
                  <a:close/>
                  <a:moveTo>
                    <a:pt x="507" y="207"/>
                  </a:moveTo>
                  <a:cubicBezTo>
                    <a:pt x="512" y="226"/>
                    <a:pt x="515" y="246"/>
                    <a:pt x="515" y="266"/>
                  </a:cubicBezTo>
                  <a:cubicBezTo>
                    <a:pt x="515" y="287"/>
                    <a:pt x="512" y="306"/>
                    <a:pt x="507" y="326"/>
                  </a:cubicBezTo>
                  <a:cubicBezTo>
                    <a:pt x="507" y="730"/>
                    <a:pt x="507" y="730"/>
                    <a:pt x="507" y="730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119"/>
                    <a:pt x="583" y="119"/>
                    <a:pt x="583" y="119"/>
                  </a:cubicBezTo>
                  <a:cubicBezTo>
                    <a:pt x="507" y="119"/>
                    <a:pt x="507" y="119"/>
                    <a:pt x="507" y="119"/>
                  </a:cubicBezTo>
                  <a:lnTo>
                    <a:pt x="507" y="207"/>
                  </a:lnTo>
                  <a:close/>
                  <a:moveTo>
                    <a:pt x="343" y="730"/>
                  </a:moveTo>
                  <a:cubicBezTo>
                    <a:pt x="419" y="730"/>
                    <a:pt x="419" y="730"/>
                    <a:pt x="419" y="730"/>
                  </a:cubicBezTo>
                  <a:cubicBezTo>
                    <a:pt x="419" y="457"/>
                    <a:pt x="419" y="457"/>
                    <a:pt x="419" y="457"/>
                  </a:cubicBezTo>
                  <a:cubicBezTo>
                    <a:pt x="396" y="474"/>
                    <a:pt x="371" y="487"/>
                    <a:pt x="343" y="495"/>
                  </a:cubicBezTo>
                  <a:lnTo>
                    <a:pt x="343" y="730"/>
                  </a:lnTo>
                  <a:close/>
                  <a:moveTo>
                    <a:pt x="173" y="496"/>
                  </a:moveTo>
                  <a:cubicBezTo>
                    <a:pt x="173" y="730"/>
                    <a:pt x="173" y="730"/>
                    <a:pt x="173" y="730"/>
                  </a:cubicBezTo>
                  <a:cubicBezTo>
                    <a:pt x="249" y="730"/>
                    <a:pt x="249" y="730"/>
                    <a:pt x="249" y="730"/>
                  </a:cubicBezTo>
                  <a:cubicBezTo>
                    <a:pt x="249" y="504"/>
                    <a:pt x="249" y="504"/>
                    <a:pt x="249" y="504"/>
                  </a:cubicBezTo>
                  <a:cubicBezTo>
                    <a:pt x="235" y="502"/>
                    <a:pt x="221" y="499"/>
                    <a:pt x="208" y="496"/>
                  </a:cubicBezTo>
                  <a:lnTo>
                    <a:pt x="173" y="496"/>
                  </a:lnTo>
                  <a:close/>
                  <a:moveTo>
                    <a:pt x="0" y="671"/>
                  </a:moveTo>
                  <a:cubicBezTo>
                    <a:pt x="0" y="730"/>
                    <a:pt x="0" y="730"/>
                    <a:pt x="0" y="730"/>
                  </a:cubicBezTo>
                  <a:cubicBezTo>
                    <a:pt x="76" y="730"/>
                    <a:pt x="76" y="730"/>
                    <a:pt x="76" y="730"/>
                  </a:cubicBezTo>
                  <a:cubicBezTo>
                    <a:pt x="76" y="613"/>
                    <a:pt x="76" y="613"/>
                    <a:pt x="76" y="613"/>
                  </a:cubicBezTo>
                  <a:cubicBezTo>
                    <a:pt x="58" y="613"/>
                    <a:pt x="58" y="613"/>
                    <a:pt x="58" y="613"/>
                  </a:cubicBezTo>
                  <a:lnTo>
                    <a:pt x="0" y="6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10746105" y="4346921"/>
              <a:ext cx="1769745" cy="1846108"/>
            </a:xfrm>
            <a:custGeom>
              <a:avLst/>
              <a:gdLst>
                <a:gd name="T0" fmla="*/ 549 w 627"/>
                <a:gd name="T1" fmla="*/ 78 h 626"/>
                <a:gd name="T2" fmla="*/ 268 w 627"/>
                <a:gd name="T3" fmla="*/ 78 h 626"/>
                <a:gd name="T4" fmla="*/ 249 w 627"/>
                <a:gd name="T5" fmla="*/ 337 h 626"/>
                <a:gd name="T6" fmla="*/ 215 w 627"/>
                <a:gd name="T7" fmla="*/ 371 h 626"/>
                <a:gd name="T8" fmla="*/ 168 w 627"/>
                <a:gd name="T9" fmla="*/ 385 h 626"/>
                <a:gd name="T10" fmla="*/ 20 w 627"/>
                <a:gd name="T11" fmla="*/ 533 h 626"/>
                <a:gd name="T12" fmla="*/ 20 w 627"/>
                <a:gd name="T13" fmla="*/ 605 h 626"/>
                <a:gd name="T14" fmla="*/ 93 w 627"/>
                <a:gd name="T15" fmla="*/ 605 h 626"/>
                <a:gd name="T16" fmla="*/ 241 w 627"/>
                <a:gd name="T17" fmla="*/ 458 h 626"/>
                <a:gd name="T18" fmla="*/ 255 w 627"/>
                <a:gd name="T19" fmla="*/ 411 h 626"/>
                <a:gd name="T20" fmla="*/ 290 w 627"/>
                <a:gd name="T21" fmla="*/ 377 h 626"/>
                <a:gd name="T22" fmla="*/ 549 w 627"/>
                <a:gd name="T23" fmla="*/ 358 h 626"/>
                <a:gd name="T24" fmla="*/ 549 w 627"/>
                <a:gd name="T25" fmla="*/ 78 h 626"/>
                <a:gd name="T26" fmla="*/ 509 w 627"/>
                <a:gd name="T27" fmla="*/ 318 h 626"/>
                <a:gd name="T28" fmla="*/ 308 w 627"/>
                <a:gd name="T29" fmla="*/ 318 h 626"/>
                <a:gd name="T30" fmla="*/ 308 w 627"/>
                <a:gd name="T31" fmla="*/ 118 h 626"/>
                <a:gd name="T32" fmla="*/ 509 w 627"/>
                <a:gd name="T33" fmla="*/ 118 h 626"/>
                <a:gd name="T34" fmla="*/ 509 w 627"/>
                <a:gd name="T35" fmla="*/ 31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7" h="626">
                  <a:moveTo>
                    <a:pt x="549" y="78"/>
                  </a:moveTo>
                  <a:cubicBezTo>
                    <a:pt x="472" y="0"/>
                    <a:pt x="346" y="0"/>
                    <a:pt x="268" y="78"/>
                  </a:cubicBezTo>
                  <a:cubicBezTo>
                    <a:pt x="197" y="148"/>
                    <a:pt x="191" y="259"/>
                    <a:pt x="249" y="337"/>
                  </a:cubicBezTo>
                  <a:cubicBezTo>
                    <a:pt x="215" y="371"/>
                    <a:pt x="215" y="371"/>
                    <a:pt x="215" y="371"/>
                  </a:cubicBezTo>
                  <a:cubicBezTo>
                    <a:pt x="199" y="368"/>
                    <a:pt x="181" y="373"/>
                    <a:pt x="168" y="385"/>
                  </a:cubicBezTo>
                  <a:cubicBezTo>
                    <a:pt x="20" y="533"/>
                    <a:pt x="20" y="533"/>
                    <a:pt x="20" y="533"/>
                  </a:cubicBezTo>
                  <a:cubicBezTo>
                    <a:pt x="0" y="553"/>
                    <a:pt x="0" y="585"/>
                    <a:pt x="20" y="605"/>
                  </a:cubicBezTo>
                  <a:cubicBezTo>
                    <a:pt x="40" y="626"/>
                    <a:pt x="73" y="626"/>
                    <a:pt x="93" y="605"/>
                  </a:cubicBezTo>
                  <a:cubicBezTo>
                    <a:pt x="241" y="458"/>
                    <a:pt x="241" y="458"/>
                    <a:pt x="241" y="458"/>
                  </a:cubicBezTo>
                  <a:cubicBezTo>
                    <a:pt x="254" y="445"/>
                    <a:pt x="258" y="427"/>
                    <a:pt x="255" y="411"/>
                  </a:cubicBezTo>
                  <a:cubicBezTo>
                    <a:pt x="290" y="377"/>
                    <a:pt x="290" y="377"/>
                    <a:pt x="290" y="377"/>
                  </a:cubicBezTo>
                  <a:cubicBezTo>
                    <a:pt x="367" y="435"/>
                    <a:pt x="479" y="429"/>
                    <a:pt x="549" y="358"/>
                  </a:cubicBezTo>
                  <a:cubicBezTo>
                    <a:pt x="627" y="281"/>
                    <a:pt x="627" y="155"/>
                    <a:pt x="549" y="78"/>
                  </a:cubicBezTo>
                  <a:close/>
                  <a:moveTo>
                    <a:pt x="509" y="318"/>
                  </a:moveTo>
                  <a:cubicBezTo>
                    <a:pt x="454" y="373"/>
                    <a:pt x="364" y="373"/>
                    <a:pt x="308" y="318"/>
                  </a:cubicBezTo>
                  <a:cubicBezTo>
                    <a:pt x="253" y="263"/>
                    <a:pt x="253" y="173"/>
                    <a:pt x="308" y="118"/>
                  </a:cubicBezTo>
                  <a:cubicBezTo>
                    <a:pt x="364" y="63"/>
                    <a:pt x="454" y="63"/>
                    <a:pt x="509" y="118"/>
                  </a:cubicBezTo>
                  <a:cubicBezTo>
                    <a:pt x="564" y="173"/>
                    <a:pt x="564" y="263"/>
                    <a:pt x="509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791BAB8-D152-112D-2853-C6CF13991A5D}"/>
              </a:ext>
            </a:extLst>
          </p:cNvPr>
          <p:cNvSpPr txBox="1"/>
          <p:nvPr/>
        </p:nvSpPr>
        <p:spPr>
          <a:xfrm>
            <a:off x="18135179" y="4810729"/>
            <a:ext cx="5735474" cy="4144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Number : I</a:t>
            </a:r>
            <a:b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Jie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 s4755838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Kaixuan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 s4685450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Danita Prakash s4745511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Raahul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Arun s4724492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557BA-AFEA-4CB7-1421-8E987EE5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8" y="4659116"/>
            <a:ext cx="16299180" cy="905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221B6B-8317-06B3-D6EF-8BC5C77EB7F9}"/>
              </a:ext>
            </a:extLst>
          </p:cNvPr>
          <p:cNvSpPr txBox="1"/>
          <p:nvPr/>
        </p:nvSpPr>
        <p:spPr>
          <a:xfrm>
            <a:off x="12995543" y="13200844"/>
            <a:ext cx="392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Picture is </a:t>
            </a:r>
            <a:r>
              <a:rPr lang="en-US" dirty="0" err="1">
                <a:solidFill>
                  <a:schemeClr val="bg1"/>
                </a:solidFill>
              </a:rPr>
              <a:t>fromhttps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www.wwf.org.uk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61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4FE2D-94B6-0CBF-26E3-DAF022EA4A8C}"/>
              </a:ext>
            </a:extLst>
          </p:cNvPr>
          <p:cNvSpPr/>
          <p:nvPr/>
        </p:nvSpPr>
        <p:spPr>
          <a:xfrm>
            <a:off x="1561662" y="2639727"/>
            <a:ext cx="15677321" cy="1031094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140B0C-70E6-AF20-5742-37316EC43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4441"/>
              </p:ext>
            </p:extLst>
          </p:nvPr>
        </p:nvGraphicFramePr>
        <p:xfrm>
          <a:off x="2833869" y="3458820"/>
          <a:ext cx="13185913" cy="856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968">
                  <a:extLst>
                    <a:ext uri="{9D8B030D-6E8A-4147-A177-3AD203B41FA5}">
                      <a16:colId xmlns:a16="http://schemas.microsoft.com/office/drawing/2014/main" val="2105255472"/>
                    </a:ext>
                  </a:extLst>
                </a:gridCol>
                <a:gridCol w="4774991">
                  <a:extLst>
                    <a:ext uri="{9D8B030D-6E8A-4147-A177-3AD203B41FA5}">
                      <a16:colId xmlns:a16="http://schemas.microsoft.com/office/drawing/2014/main" val="3836689027"/>
                    </a:ext>
                  </a:extLst>
                </a:gridCol>
                <a:gridCol w="3296477">
                  <a:extLst>
                    <a:ext uri="{9D8B030D-6E8A-4147-A177-3AD203B41FA5}">
                      <a16:colId xmlns:a16="http://schemas.microsoft.com/office/drawing/2014/main" val="3852335774"/>
                    </a:ext>
                  </a:extLst>
                </a:gridCol>
                <a:gridCol w="3296477">
                  <a:extLst>
                    <a:ext uri="{9D8B030D-6E8A-4147-A177-3AD203B41FA5}">
                      <a16:colId xmlns:a16="http://schemas.microsoft.com/office/drawing/2014/main" val="3677594955"/>
                    </a:ext>
                  </a:extLst>
                </a:gridCol>
              </a:tblGrid>
              <a:tr h="1186113"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S. No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Causes of Sickness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6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Frequency</a:t>
                      </a:r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Proportion</a:t>
                      </a:r>
                    </a:p>
                  </a:txBody>
                  <a:tcPr marL="91416" marR="91416" marT="45708" marB="4570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57675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Cystitis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11289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19.85%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51299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Wasted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10918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19.20%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315127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3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Conjunctivitis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8365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14.71%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11180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4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Pneumonia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435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0.76%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13718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Ubuntu" panose="020B0504030602030204" pitchFamily="34" charset="0"/>
                        </a:rPr>
                        <a:t>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BLIND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306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0.53%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77988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6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Chlamydiosis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152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0.26%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39166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7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CANCER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83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0.14%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886955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8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Bursitis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75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0.13%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51042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9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Nephritis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59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0.10%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222958"/>
                  </a:ext>
                </a:extLst>
              </a:tr>
              <a:tr h="737479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10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Sick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20418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35.91%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1382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9DDF0F29-1AD1-581C-4422-D5599749E8B0}"/>
              </a:ext>
            </a:extLst>
          </p:cNvPr>
          <p:cNvGrpSpPr/>
          <p:nvPr/>
        </p:nvGrpSpPr>
        <p:grpSpPr>
          <a:xfrm>
            <a:off x="4865103" y="675105"/>
            <a:ext cx="14647444" cy="1320800"/>
            <a:chOff x="2293019" y="810231"/>
            <a:chExt cx="14647444" cy="13208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FEBB18-52AA-6A35-D31E-D57C21660DAF}"/>
                </a:ext>
              </a:extLst>
            </p:cNvPr>
            <p:cNvSpPr txBox="1"/>
            <p:nvPr/>
          </p:nvSpPr>
          <p:spPr>
            <a:xfrm>
              <a:off x="3023937" y="913705"/>
              <a:ext cx="131856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dirty="0">
                  <a:solidFill>
                    <a:srgbClr val="242E38"/>
                  </a:solidFill>
                  <a:latin typeface="Ubuntu medium" panose="020B0604030602030204" pitchFamily="34" charset="0"/>
                </a:rPr>
                <a:t>General data analysis - Sick</a:t>
              </a:r>
              <a:endParaRPr lang="en-US" sz="6000" dirty="0">
                <a:solidFill>
                  <a:srgbClr val="242E38"/>
                </a:solidFill>
                <a:latin typeface="Ubuntu medium" panose="020B0604030602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A7EA3-A5F5-32DF-7408-DF05D94178C4}"/>
                </a:ext>
              </a:extLst>
            </p:cNvPr>
            <p:cNvSpPr/>
            <p:nvPr/>
          </p:nvSpPr>
          <p:spPr>
            <a:xfrm>
              <a:off x="2293019" y="810231"/>
              <a:ext cx="14647444" cy="1320800"/>
            </a:xfrm>
            <a:prstGeom prst="rect">
              <a:avLst/>
            </a:prstGeom>
            <a:noFill/>
            <a:ln w="38100"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28B1B49-38E2-FBBE-36E4-9BC86A00C02D}"/>
              </a:ext>
            </a:extLst>
          </p:cNvPr>
          <p:cNvSpPr txBox="1"/>
          <p:nvPr/>
        </p:nvSpPr>
        <p:spPr>
          <a:xfrm>
            <a:off x="17948740" y="2440377"/>
            <a:ext cx="5155097" cy="4144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Here, the </a:t>
            </a:r>
            <a:r>
              <a:rPr lang="en-IN" sz="3200" dirty="0">
                <a:solidFill>
                  <a:srgbClr val="00A698"/>
                </a:solidFill>
                <a:latin typeface="Ubuntu medium" panose="020B0604030602030204" pitchFamily="34" charset="0"/>
              </a:rPr>
              <a:t>top3 </a:t>
            </a: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leading causes of sickness are </a:t>
            </a:r>
            <a:r>
              <a:rPr lang="en-IN" sz="3200" dirty="0">
                <a:solidFill>
                  <a:srgbClr val="00A698"/>
                </a:solidFill>
                <a:latin typeface="Ubuntu medium" panose="020B0604030602030204" pitchFamily="34" charset="0"/>
              </a:rPr>
              <a:t>Cystitis,</a:t>
            </a:r>
            <a:r>
              <a:rPr lang="en-IN" sz="32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IN" sz="3200" dirty="0">
                <a:solidFill>
                  <a:srgbClr val="00A698"/>
                </a:solidFill>
                <a:latin typeface="Ubuntu medium" panose="020B0604030602030204" pitchFamily="34" charset="0"/>
              </a:rPr>
              <a:t>wasted</a:t>
            </a:r>
            <a:r>
              <a:rPr lang="en-IN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and </a:t>
            </a:r>
            <a:r>
              <a:rPr lang="en-IN" sz="3200" dirty="0">
                <a:solidFill>
                  <a:srgbClr val="00A698"/>
                </a:solidFill>
                <a:latin typeface="Ubuntu medium" panose="020B0604030602030204" pitchFamily="34" charset="0"/>
              </a:rPr>
              <a:t>Conjunctivitis</a:t>
            </a:r>
            <a:endParaRPr lang="en-US" sz="3200" dirty="0">
              <a:solidFill>
                <a:srgbClr val="00A698"/>
              </a:solidFill>
              <a:latin typeface="Ubuntu medium" panose="020B06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While sickness like Cancer, </a:t>
            </a:r>
          </a:p>
          <a:p>
            <a:pPr>
              <a:lnSpc>
                <a:spcPct val="150000"/>
              </a:lnSpc>
            </a:pP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Bursitis and Nephritis are</a:t>
            </a:r>
          </a:p>
          <a:p>
            <a:pPr>
              <a:lnSpc>
                <a:spcPct val="150000"/>
              </a:lnSpc>
            </a:pPr>
            <a:r>
              <a:rPr lang="en-IN" sz="2500" dirty="0">
                <a:solidFill>
                  <a:srgbClr val="4F5153"/>
                </a:solidFill>
                <a:latin typeface="Ubuntu" panose="020B0504030602030204" pitchFamily="34" charset="0"/>
              </a:rPr>
              <a:t> very rare.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E3CCB-1799-C911-3C9D-E8ED955BA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740" y="8161883"/>
            <a:ext cx="4593211" cy="45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6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2573F-28EE-08EF-6D4F-F9919313CFAD}"/>
              </a:ext>
            </a:extLst>
          </p:cNvPr>
          <p:cNvGrpSpPr/>
          <p:nvPr/>
        </p:nvGrpSpPr>
        <p:grpSpPr>
          <a:xfrm>
            <a:off x="5093705" y="626977"/>
            <a:ext cx="14647444" cy="1320800"/>
            <a:chOff x="2293019" y="810231"/>
            <a:chExt cx="14647444" cy="1320800"/>
          </a:xfrm>
        </p:grpSpPr>
        <p:sp>
          <p:nvSpPr>
            <p:cNvPr id="5" name="TextBox 4"/>
            <p:cNvSpPr txBox="1"/>
            <p:nvPr/>
          </p:nvSpPr>
          <p:spPr>
            <a:xfrm>
              <a:off x="3023937" y="913705"/>
              <a:ext cx="131856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dirty="0">
                  <a:solidFill>
                    <a:srgbClr val="242E38"/>
                  </a:solidFill>
                  <a:latin typeface="Ubuntu medium" panose="020B0604030602030204" pitchFamily="34" charset="0"/>
                </a:rPr>
                <a:t>Variables correlation analysis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93019" y="810231"/>
              <a:ext cx="14647444" cy="1320800"/>
            </a:xfrm>
            <a:prstGeom prst="rect">
              <a:avLst/>
            </a:prstGeom>
            <a:noFill/>
            <a:ln w="38100"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BCFDC8-A66B-46F5-80A5-77D882A5BCC5}"/>
              </a:ext>
            </a:extLst>
          </p:cNvPr>
          <p:cNvSpPr txBox="1"/>
          <p:nvPr/>
        </p:nvSpPr>
        <p:spPr>
          <a:xfrm>
            <a:off x="-1624263" y="-830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4281B7-EF50-BA11-ABFC-D250FE96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629" y="3066963"/>
            <a:ext cx="10643198" cy="83705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824244F-0DC7-9A91-6853-E26756C45150}"/>
              </a:ext>
            </a:extLst>
          </p:cNvPr>
          <p:cNvGrpSpPr/>
          <p:nvPr/>
        </p:nvGrpSpPr>
        <p:grpSpPr>
          <a:xfrm>
            <a:off x="6407557" y="3020852"/>
            <a:ext cx="9485312" cy="707886"/>
            <a:chOff x="4346978" y="12049293"/>
            <a:chExt cx="9485312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61A85D-3213-9A19-B327-92FF6273B0CD}"/>
                </a:ext>
              </a:extLst>
            </p:cNvPr>
            <p:cNvSpPr txBox="1"/>
            <p:nvPr/>
          </p:nvSpPr>
          <p:spPr>
            <a:xfrm>
              <a:off x="5031190" y="12049293"/>
              <a:ext cx="8801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9F00"/>
                  </a:solidFill>
                  <a:latin typeface="Ubuntu medium" panose="020B0604030602030204" pitchFamily="34" charset="0"/>
                </a:rPr>
                <a:t>Conclusion:</a:t>
              </a: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EA6F4C6-9EEE-ECDD-112C-BE0A80C9B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6978" y="12095404"/>
              <a:ext cx="593725" cy="511761"/>
            </a:xfrm>
            <a:custGeom>
              <a:avLst/>
              <a:gdLst>
                <a:gd name="T0" fmla="*/ 153 w 188"/>
                <a:gd name="T1" fmla="*/ 0 h 156"/>
                <a:gd name="T2" fmla="*/ 152 w 188"/>
                <a:gd name="T3" fmla="*/ 1 h 156"/>
                <a:gd name="T4" fmla="*/ 133 w 188"/>
                <a:gd name="T5" fmla="*/ 21 h 156"/>
                <a:gd name="T6" fmla="*/ 133 w 188"/>
                <a:gd name="T7" fmla="*/ 18 h 156"/>
                <a:gd name="T8" fmla="*/ 131 w 188"/>
                <a:gd name="T9" fmla="*/ 18 h 156"/>
                <a:gd name="T10" fmla="*/ 0 w 188"/>
                <a:gd name="T11" fmla="*/ 18 h 156"/>
                <a:gd name="T12" fmla="*/ 0 w 188"/>
                <a:gd name="T13" fmla="*/ 153 h 156"/>
                <a:gd name="T14" fmla="*/ 7 w 188"/>
                <a:gd name="T15" fmla="*/ 153 h 156"/>
                <a:gd name="T16" fmla="*/ 7 w 188"/>
                <a:gd name="T17" fmla="*/ 156 h 156"/>
                <a:gd name="T18" fmla="*/ 136 w 188"/>
                <a:gd name="T19" fmla="*/ 156 h 156"/>
                <a:gd name="T20" fmla="*/ 136 w 188"/>
                <a:gd name="T21" fmla="*/ 70 h 156"/>
                <a:gd name="T22" fmla="*/ 188 w 188"/>
                <a:gd name="T23" fmla="*/ 27 h 156"/>
                <a:gd name="T24" fmla="*/ 153 w 188"/>
                <a:gd name="T25" fmla="*/ 0 h 156"/>
                <a:gd name="T26" fmla="*/ 130 w 188"/>
                <a:gd name="T27" fmla="*/ 24 h 156"/>
                <a:gd name="T28" fmla="*/ 56 w 188"/>
                <a:gd name="T29" fmla="*/ 100 h 156"/>
                <a:gd name="T30" fmla="*/ 46 w 188"/>
                <a:gd name="T31" fmla="*/ 68 h 156"/>
                <a:gd name="T32" fmla="*/ 5 w 188"/>
                <a:gd name="T33" fmla="*/ 74 h 156"/>
                <a:gd name="T34" fmla="*/ 48 w 188"/>
                <a:gd name="T35" fmla="*/ 143 h 156"/>
                <a:gd name="T36" fmla="*/ 130 w 188"/>
                <a:gd name="T37" fmla="*/ 75 h 156"/>
                <a:gd name="T38" fmla="*/ 130 w 188"/>
                <a:gd name="T39" fmla="*/ 149 h 156"/>
                <a:gd name="T40" fmla="*/ 7 w 188"/>
                <a:gd name="T41" fmla="*/ 149 h 156"/>
                <a:gd name="T42" fmla="*/ 3 w 188"/>
                <a:gd name="T43" fmla="*/ 149 h 156"/>
                <a:gd name="T44" fmla="*/ 3 w 188"/>
                <a:gd name="T45" fmla="*/ 22 h 156"/>
                <a:gd name="T46" fmla="*/ 130 w 188"/>
                <a:gd name="T47" fmla="*/ 22 h 156"/>
                <a:gd name="T48" fmla="*/ 130 w 188"/>
                <a:gd name="T49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" h="156">
                  <a:moveTo>
                    <a:pt x="153" y="0"/>
                  </a:move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44" y="9"/>
                    <a:pt x="133" y="21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88" y="27"/>
                    <a:pt x="188" y="27"/>
                    <a:pt x="188" y="27"/>
                  </a:cubicBezTo>
                  <a:lnTo>
                    <a:pt x="153" y="0"/>
                  </a:lnTo>
                  <a:close/>
                  <a:moveTo>
                    <a:pt x="130" y="24"/>
                  </a:moveTo>
                  <a:cubicBezTo>
                    <a:pt x="102" y="53"/>
                    <a:pt x="58" y="98"/>
                    <a:pt x="56" y="100"/>
                  </a:cubicBezTo>
                  <a:cubicBezTo>
                    <a:pt x="54" y="96"/>
                    <a:pt x="46" y="68"/>
                    <a:pt x="46" y="68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30" y="109"/>
                    <a:pt x="130" y="147"/>
                    <a:pt x="130" y="149"/>
                  </a:cubicBezTo>
                  <a:cubicBezTo>
                    <a:pt x="127" y="149"/>
                    <a:pt x="26" y="149"/>
                    <a:pt x="7" y="149"/>
                  </a:cubicBezTo>
                  <a:cubicBezTo>
                    <a:pt x="5" y="149"/>
                    <a:pt x="4" y="149"/>
                    <a:pt x="3" y="149"/>
                  </a:cubicBezTo>
                  <a:cubicBezTo>
                    <a:pt x="3" y="146"/>
                    <a:pt x="3" y="25"/>
                    <a:pt x="3" y="22"/>
                  </a:cubicBezTo>
                  <a:cubicBezTo>
                    <a:pt x="7" y="22"/>
                    <a:pt x="126" y="22"/>
                    <a:pt x="130" y="22"/>
                  </a:cubicBezTo>
                  <a:cubicBezTo>
                    <a:pt x="130" y="22"/>
                    <a:pt x="130" y="23"/>
                    <a:pt x="130" y="24"/>
                  </a:cubicBez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4EF9D23-EF86-499B-15EF-CCD4890E921C}"/>
              </a:ext>
            </a:extLst>
          </p:cNvPr>
          <p:cNvSpPr txBox="1"/>
          <p:nvPr/>
        </p:nvSpPr>
        <p:spPr>
          <a:xfrm>
            <a:off x="5383756" y="4115976"/>
            <a:ext cx="5962023" cy="606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Most common sickness in Koalas are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Conjunctivitis, Cystitis,  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Wasted.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Many of the attacks by dogs were when 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young were present and most of the 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injury to koalas were when they were attacked by animals.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Vehicle Hit caused Death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Sick also caused Death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Orphaned is not related to any factors.</a:t>
            </a:r>
          </a:p>
        </p:txBody>
      </p:sp>
      <p:sp>
        <p:nvSpPr>
          <p:cNvPr id="48" name="Freeform 13">
            <a:extLst>
              <a:ext uri="{FF2B5EF4-FFF2-40B4-BE49-F238E27FC236}">
                <a16:creationId xmlns:a16="http://schemas.microsoft.com/office/drawing/2014/main" id="{4869140D-9675-84F5-2696-EC2CD9929CC9}"/>
              </a:ext>
            </a:extLst>
          </p:cNvPr>
          <p:cNvSpPr>
            <a:spLocks/>
          </p:cNvSpPr>
          <p:nvPr/>
        </p:nvSpPr>
        <p:spPr bwMode="auto">
          <a:xfrm>
            <a:off x="1755913" y="3471843"/>
            <a:ext cx="2982214" cy="1999553"/>
          </a:xfrm>
          <a:custGeom>
            <a:avLst/>
            <a:gdLst>
              <a:gd name="T0" fmla="*/ 1289 w 1293"/>
              <a:gd name="T1" fmla="*/ 308 h 828"/>
              <a:gd name="T2" fmla="*/ 1217 w 1293"/>
              <a:gd name="T3" fmla="*/ 264 h 828"/>
              <a:gd name="T4" fmla="*/ 1158 w 1293"/>
              <a:gd name="T5" fmla="*/ 322 h 828"/>
              <a:gd name="T6" fmla="*/ 962 w 1293"/>
              <a:gd name="T7" fmla="*/ 126 h 828"/>
              <a:gd name="T8" fmla="*/ 804 w 1293"/>
              <a:gd name="T9" fmla="*/ 17 h 828"/>
              <a:gd name="T10" fmla="*/ 293 w 1293"/>
              <a:gd name="T11" fmla="*/ 13 h 828"/>
              <a:gd name="T12" fmla="*/ 0 w 1293"/>
              <a:gd name="T13" fmla="*/ 34 h 828"/>
              <a:gd name="T14" fmla="*/ 237 w 1293"/>
              <a:gd name="T15" fmla="*/ 152 h 828"/>
              <a:gd name="T16" fmla="*/ 486 w 1293"/>
              <a:gd name="T17" fmla="*/ 400 h 828"/>
              <a:gd name="T18" fmla="*/ 786 w 1293"/>
              <a:gd name="T19" fmla="*/ 700 h 828"/>
              <a:gd name="T20" fmla="*/ 736 w 1293"/>
              <a:gd name="T21" fmla="*/ 750 h 828"/>
              <a:gd name="T22" fmla="*/ 756 w 1293"/>
              <a:gd name="T23" fmla="*/ 821 h 828"/>
              <a:gd name="T24" fmla="*/ 1212 w 1293"/>
              <a:gd name="T25" fmla="*/ 828 h 828"/>
              <a:gd name="T26" fmla="*/ 1292 w 1293"/>
              <a:gd name="T27" fmla="*/ 749 h 828"/>
              <a:gd name="T28" fmla="*/ 1289 w 1293"/>
              <a:gd name="T29" fmla="*/ 308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3" h="828">
                <a:moveTo>
                  <a:pt x="1289" y="308"/>
                </a:moveTo>
                <a:cubicBezTo>
                  <a:pt x="1293" y="244"/>
                  <a:pt x="1247" y="234"/>
                  <a:pt x="1217" y="264"/>
                </a:cubicBezTo>
                <a:cubicBezTo>
                  <a:pt x="1187" y="294"/>
                  <a:pt x="1158" y="322"/>
                  <a:pt x="1158" y="322"/>
                </a:cubicBezTo>
                <a:cubicBezTo>
                  <a:pt x="1158" y="322"/>
                  <a:pt x="1023" y="187"/>
                  <a:pt x="962" y="126"/>
                </a:cubicBezTo>
                <a:cubicBezTo>
                  <a:pt x="901" y="65"/>
                  <a:pt x="855" y="17"/>
                  <a:pt x="804" y="17"/>
                </a:cubicBezTo>
                <a:cubicBezTo>
                  <a:pt x="752" y="17"/>
                  <a:pt x="548" y="18"/>
                  <a:pt x="293" y="13"/>
                </a:cubicBezTo>
                <a:cubicBezTo>
                  <a:pt x="121" y="11"/>
                  <a:pt x="40" y="8"/>
                  <a:pt x="0" y="34"/>
                </a:cubicBezTo>
                <a:cubicBezTo>
                  <a:pt x="56" y="0"/>
                  <a:pt x="161" y="71"/>
                  <a:pt x="237" y="152"/>
                </a:cubicBezTo>
                <a:cubicBezTo>
                  <a:pt x="298" y="216"/>
                  <a:pt x="486" y="400"/>
                  <a:pt x="486" y="400"/>
                </a:cubicBezTo>
                <a:cubicBezTo>
                  <a:pt x="786" y="700"/>
                  <a:pt x="786" y="700"/>
                  <a:pt x="786" y="700"/>
                </a:cubicBezTo>
                <a:cubicBezTo>
                  <a:pt x="786" y="700"/>
                  <a:pt x="760" y="726"/>
                  <a:pt x="736" y="750"/>
                </a:cubicBezTo>
                <a:cubicBezTo>
                  <a:pt x="712" y="774"/>
                  <a:pt x="702" y="821"/>
                  <a:pt x="756" y="821"/>
                </a:cubicBezTo>
                <a:cubicBezTo>
                  <a:pt x="810" y="821"/>
                  <a:pt x="1143" y="828"/>
                  <a:pt x="1212" y="828"/>
                </a:cubicBezTo>
                <a:cubicBezTo>
                  <a:pt x="1282" y="828"/>
                  <a:pt x="1292" y="800"/>
                  <a:pt x="1292" y="749"/>
                </a:cubicBezTo>
                <a:cubicBezTo>
                  <a:pt x="1292" y="697"/>
                  <a:pt x="1285" y="372"/>
                  <a:pt x="1289" y="308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F736A002-1656-BA09-5747-0C04CAAAE84F}"/>
              </a:ext>
            </a:extLst>
          </p:cNvPr>
          <p:cNvSpPr>
            <a:spLocks/>
          </p:cNvSpPr>
          <p:nvPr/>
        </p:nvSpPr>
        <p:spPr bwMode="auto">
          <a:xfrm>
            <a:off x="1755913" y="7994242"/>
            <a:ext cx="2982214" cy="1999553"/>
          </a:xfrm>
          <a:custGeom>
            <a:avLst/>
            <a:gdLst>
              <a:gd name="T0" fmla="*/ 1291 w 1292"/>
              <a:gd name="T1" fmla="*/ 80 h 828"/>
              <a:gd name="T2" fmla="*/ 1211 w 1292"/>
              <a:gd name="T3" fmla="*/ 0 h 828"/>
              <a:gd name="T4" fmla="*/ 756 w 1292"/>
              <a:gd name="T5" fmla="*/ 7 h 828"/>
              <a:gd name="T6" fmla="*/ 736 w 1292"/>
              <a:gd name="T7" fmla="*/ 78 h 828"/>
              <a:gd name="T8" fmla="*/ 785 w 1292"/>
              <a:gd name="T9" fmla="*/ 128 h 828"/>
              <a:gd name="T10" fmla="*/ 486 w 1292"/>
              <a:gd name="T11" fmla="*/ 428 h 828"/>
              <a:gd name="T12" fmla="*/ 237 w 1292"/>
              <a:gd name="T13" fmla="*/ 676 h 828"/>
              <a:gd name="T14" fmla="*/ 0 w 1292"/>
              <a:gd name="T15" fmla="*/ 794 h 828"/>
              <a:gd name="T16" fmla="*/ 292 w 1292"/>
              <a:gd name="T17" fmla="*/ 814 h 828"/>
              <a:gd name="T18" fmla="*/ 803 w 1292"/>
              <a:gd name="T19" fmla="*/ 810 h 828"/>
              <a:gd name="T20" fmla="*/ 961 w 1292"/>
              <a:gd name="T21" fmla="*/ 702 h 828"/>
              <a:gd name="T22" fmla="*/ 1157 w 1292"/>
              <a:gd name="T23" fmla="*/ 506 h 828"/>
              <a:gd name="T24" fmla="*/ 1216 w 1292"/>
              <a:gd name="T25" fmla="*/ 564 h 828"/>
              <a:gd name="T26" fmla="*/ 1288 w 1292"/>
              <a:gd name="T27" fmla="*/ 520 h 828"/>
              <a:gd name="T28" fmla="*/ 1291 w 1292"/>
              <a:gd name="T29" fmla="*/ 80 h 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92" h="828">
                <a:moveTo>
                  <a:pt x="1291" y="80"/>
                </a:moveTo>
                <a:cubicBezTo>
                  <a:pt x="1291" y="28"/>
                  <a:pt x="1281" y="0"/>
                  <a:pt x="1211" y="0"/>
                </a:cubicBezTo>
                <a:cubicBezTo>
                  <a:pt x="1142" y="0"/>
                  <a:pt x="810" y="7"/>
                  <a:pt x="756" y="7"/>
                </a:cubicBezTo>
                <a:cubicBezTo>
                  <a:pt x="702" y="7"/>
                  <a:pt x="712" y="54"/>
                  <a:pt x="736" y="78"/>
                </a:cubicBezTo>
                <a:cubicBezTo>
                  <a:pt x="760" y="102"/>
                  <a:pt x="785" y="128"/>
                  <a:pt x="785" y="128"/>
                </a:cubicBezTo>
                <a:cubicBezTo>
                  <a:pt x="486" y="428"/>
                  <a:pt x="486" y="428"/>
                  <a:pt x="486" y="428"/>
                </a:cubicBezTo>
                <a:cubicBezTo>
                  <a:pt x="486" y="428"/>
                  <a:pt x="298" y="612"/>
                  <a:pt x="237" y="676"/>
                </a:cubicBezTo>
                <a:cubicBezTo>
                  <a:pt x="160" y="756"/>
                  <a:pt x="56" y="828"/>
                  <a:pt x="0" y="794"/>
                </a:cubicBezTo>
                <a:cubicBezTo>
                  <a:pt x="40" y="820"/>
                  <a:pt x="120" y="817"/>
                  <a:pt x="292" y="814"/>
                </a:cubicBezTo>
                <a:cubicBezTo>
                  <a:pt x="548" y="810"/>
                  <a:pt x="752" y="810"/>
                  <a:pt x="803" y="810"/>
                </a:cubicBezTo>
                <a:cubicBezTo>
                  <a:pt x="854" y="810"/>
                  <a:pt x="900" y="763"/>
                  <a:pt x="961" y="702"/>
                </a:cubicBezTo>
                <a:cubicBezTo>
                  <a:pt x="1023" y="641"/>
                  <a:pt x="1157" y="506"/>
                  <a:pt x="1157" y="506"/>
                </a:cubicBezTo>
                <a:cubicBezTo>
                  <a:pt x="1157" y="506"/>
                  <a:pt x="1186" y="534"/>
                  <a:pt x="1216" y="564"/>
                </a:cubicBezTo>
                <a:cubicBezTo>
                  <a:pt x="1246" y="594"/>
                  <a:pt x="1292" y="584"/>
                  <a:pt x="1288" y="520"/>
                </a:cubicBezTo>
                <a:cubicBezTo>
                  <a:pt x="1284" y="456"/>
                  <a:pt x="1291" y="131"/>
                  <a:pt x="1291" y="80"/>
                </a:cubicBez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42F247-6D41-B406-319E-3E64E7890252}"/>
              </a:ext>
            </a:extLst>
          </p:cNvPr>
          <p:cNvSpPr txBox="1"/>
          <p:nvPr/>
        </p:nvSpPr>
        <p:spPr>
          <a:xfrm>
            <a:off x="955133" y="4763510"/>
            <a:ext cx="2291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Injury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DCDAD9-110E-3437-0981-109CEADD1D09}"/>
              </a:ext>
            </a:extLst>
          </p:cNvPr>
          <p:cNvSpPr txBox="1"/>
          <p:nvPr/>
        </p:nvSpPr>
        <p:spPr>
          <a:xfrm>
            <a:off x="797921" y="7891490"/>
            <a:ext cx="2291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9F00"/>
                </a:solidFill>
                <a:latin typeface="Ubuntu medium" panose="020B0604030602030204" pitchFamily="34" charset="0"/>
              </a:rPr>
              <a:t>Sick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1A6E982D-83F5-8DF9-93D6-BFD210E37AC3}"/>
              </a:ext>
            </a:extLst>
          </p:cNvPr>
          <p:cNvSpPr>
            <a:spLocks/>
          </p:cNvSpPr>
          <p:nvPr/>
        </p:nvSpPr>
        <p:spPr bwMode="auto">
          <a:xfrm flipH="1">
            <a:off x="1428838" y="3363714"/>
            <a:ext cx="1013953" cy="627643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922C130-90CB-EBBF-56C1-BDAB55278342}"/>
              </a:ext>
            </a:extLst>
          </p:cNvPr>
          <p:cNvSpPr>
            <a:spLocks/>
          </p:cNvSpPr>
          <p:nvPr/>
        </p:nvSpPr>
        <p:spPr bwMode="auto">
          <a:xfrm flipH="1" flipV="1">
            <a:off x="1436889" y="9468904"/>
            <a:ext cx="1013953" cy="627643"/>
          </a:xfrm>
          <a:custGeom>
            <a:avLst/>
            <a:gdLst>
              <a:gd name="T0" fmla="*/ 311 w 440"/>
              <a:gd name="T1" fmla="*/ 85 h 264"/>
              <a:gd name="T2" fmla="*/ 0 w 440"/>
              <a:gd name="T3" fmla="*/ 264 h 264"/>
              <a:gd name="T4" fmla="*/ 440 w 440"/>
              <a:gd name="T5" fmla="*/ 264 h 264"/>
              <a:gd name="T6" fmla="*/ 311 w 440"/>
              <a:gd name="T7" fmla="*/ 85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264">
                <a:moveTo>
                  <a:pt x="311" y="85"/>
                </a:moveTo>
                <a:cubicBezTo>
                  <a:pt x="194" y="0"/>
                  <a:pt x="0" y="264"/>
                  <a:pt x="0" y="264"/>
                </a:cubicBezTo>
                <a:cubicBezTo>
                  <a:pt x="440" y="264"/>
                  <a:pt x="440" y="264"/>
                  <a:pt x="440" y="264"/>
                </a:cubicBezTo>
                <a:cubicBezTo>
                  <a:pt x="424" y="219"/>
                  <a:pt x="367" y="134"/>
                  <a:pt x="311" y="85"/>
                </a:cubicBezTo>
                <a:close/>
              </a:path>
            </a:pathLst>
          </a:custGeom>
          <a:solidFill>
            <a:srgbClr val="C2C5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8D464B-BB05-DC52-8093-7B91FB40DAC4}"/>
              </a:ext>
            </a:extLst>
          </p:cNvPr>
          <p:cNvSpPr txBox="1"/>
          <p:nvPr/>
        </p:nvSpPr>
        <p:spPr>
          <a:xfrm>
            <a:off x="15008676" y="11911541"/>
            <a:ext cx="4621739" cy="541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Pearson’s 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428137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B3B5B2-9BC1-D084-C34D-041E6A02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18" y="3388601"/>
            <a:ext cx="6810232" cy="5799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E7C5B6-586B-9D3B-FE86-F594760A0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537" y="3391064"/>
            <a:ext cx="6768075" cy="57996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DE3C3-59A5-76BC-E045-354E0FF38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898" y="3391064"/>
            <a:ext cx="6763069" cy="57972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66371" y="7808686"/>
            <a:ext cx="6791779" cy="1392464"/>
          </a:xfrm>
          <a:prstGeom prst="rect">
            <a:avLst/>
          </a:prstGeom>
          <a:solidFill>
            <a:srgbClr val="0182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805635" y="7811626"/>
            <a:ext cx="6791779" cy="1392464"/>
          </a:xfrm>
          <a:prstGeom prst="rect">
            <a:avLst/>
          </a:prstGeom>
          <a:solidFill>
            <a:srgbClr val="00A69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344899" y="7804953"/>
            <a:ext cx="6791779" cy="1392464"/>
          </a:xfrm>
          <a:prstGeom prst="rect">
            <a:avLst/>
          </a:prstGeom>
          <a:solidFill>
            <a:srgbClr val="8FC32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98639" y="1422568"/>
            <a:ext cx="856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Define 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562850" y="1308100"/>
            <a:ext cx="9315450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85117" y="8081357"/>
            <a:ext cx="43542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Ubuntu medium" panose="020B0604030602030204" pitchFamily="34" charset="0"/>
              </a:rPr>
              <a:t>Injury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43671" y="8108770"/>
            <a:ext cx="43542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Ubuntu medium" panose="020B0604030602030204" pitchFamily="34" charset="0"/>
              </a:rPr>
              <a:t>Sick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27171" y="8081357"/>
            <a:ext cx="43542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Ubuntu medium" panose="020B0604030602030204" pitchFamily="34" charset="0"/>
              </a:rPr>
              <a:t>Dead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7918" y="10177247"/>
            <a:ext cx="7228116" cy="25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Injury is defined by these variables:</a:t>
            </a:r>
          </a:p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‘Caused By Dog’, ‘Vehicle Hit’, ‘Fall’, ‘Attacked by animals’, ‘Caught in human place’ </a:t>
            </a: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,</a:t>
            </a:r>
            <a:r>
              <a:rPr lang="en-AU" altLang="zh-CN" sz="2500" dirty="0">
                <a:solidFill>
                  <a:srgbClr val="4F5153"/>
                </a:solidFill>
                <a:latin typeface="Ubuntu" panose="020B0504030602030204" pitchFamily="34" charset="0"/>
              </a:rPr>
              <a:t>'Under Threat‘</a:t>
            </a:r>
            <a:r>
              <a:rPr lang="zh-CN" alt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and ’Injured’ itself, in total </a:t>
            </a:r>
            <a:r>
              <a:rPr lang="en-US" altLang="zh-CN" sz="2500" dirty="0">
                <a:solidFill>
                  <a:srgbClr val="4F5153"/>
                </a:solidFill>
                <a:latin typeface="Ubuntu" panose="020B0504030602030204" pitchFamily="34" charset="0"/>
              </a:rPr>
              <a:t>7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.</a:t>
            </a:r>
          </a:p>
          <a:p>
            <a:pPr>
              <a:lnSpc>
                <a:spcPts val="4000"/>
              </a:lnSpc>
            </a:pP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5635" y="10167057"/>
            <a:ext cx="6671930" cy="20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Sick is defined by these variables:</a:t>
            </a:r>
          </a:p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'Conjunctivitis’, 'Cystitis’, 'Wasted’, 'Bursitis’,</a:t>
            </a:r>
          </a:p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'CANCER','Pneumonia','Chlamydiosis','BLIND','Nephritis’and 'Sick’ itself, in total 10.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30969" y="10163338"/>
            <a:ext cx="7228116" cy="541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Dead is the label ’Dead’.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F22C4-8F58-F6A0-F09C-1AD8602C211D}"/>
              </a:ext>
            </a:extLst>
          </p:cNvPr>
          <p:cNvSpPr txBox="1"/>
          <p:nvPr/>
        </p:nvSpPr>
        <p:spPr>
          <a:xfrm>
            <a:off x="1909762" y="9448218"/>
            <a:ext cx="557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Ind</a:t>
            </a: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ependent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FA05F-B43C-5683-7389-E93E85255435}"/>
              </a:ext>
            </a:extLst>
          </p:cNvPr>
          <p:cNvSpPr txBox="1"/>
          <p:nvPr/>
        </p:nvSpPr>
        <p:spPr>
          <a:xfrm>
            <a:off x="9503864" y="9455452"/>
            <a:ext cx="557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Independent variables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E5CA7-2124-6CD4-25EC-52381316ACA0}"/>
              </a:ext>
            </a:extLst>
          </p:cNvPr>
          <p:cNvSpPr txBox="1"/>
          <p:nvPr/>
        </p:nvSpPr>
        <p:spPr>
          <a:xfrm>
            <a:off x="17319352" y="9420939"/>
            <a:ext cx="536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8FC321"/>
                </a:solidFill>
                <a:latin typeface="Ubuntu medium" panose="020B0604030602030204" pitchFamily="34" charset="0"/>
              </a:rPr>
              <a:t>Dependent variable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7D238-863C-0B16-8202-CEE637AA7FEE}"/>
              </a:ext>
            </a:extLst>
          </p:cNvPr>
          <p:cNvSpPr txBox="1"/>
          <p:nvPr/>
        </p:nvSpPr>
        <p:spPr>
          <a:xfrm>
            <a:off x="16592629" y="12586368"/>
            <a:ext cx="6823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Pictures are  from https://</a:t>
            </a:r>
            <a:r>
              <a:rPr lang="en-US" dirty="0" err="1"/>
              <a:t>www.wwf.org.au</a:t>
            </a:r>
            <a:r>
              <a:rPr lang="en-US" dirty="0"/>
              <a:t>/what-we-do/species/koala</a:t>
            </a:r>
          </a:p>
        </p:txBody>
      </p:sp>
    </p:spTree>
    <p:extLst>
      <p:ext uri="{BB962C8B-B14F-4D97-AF65-F5344CB8AC3E}">
        <p14:creationId xmlns:p14="http://schemas.microsoft.com/office/powerpoint/2010/main" val="59224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33144" y="560500"/>
            <a:ext cx="856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Logistic Regression1-1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1100" y="453858"/>
            <a:ext cx="9315450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5D384-3F9E-5DB1-1E40-B22F250BBB23}"/>
              </a:ext>
            </a:extLst>
          </p:cNvPr>
          <p:cNvSpPr txBox="1"/>
          <p:nvPr/>
        </p:nvSpPr>
        <p:spPr>
          <a:xfrm>
            <a:off x="3961726" y="3385877"/>
            <a:ext cx="4364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Testing data 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C88A1-B04E-B29F-6295-9DBFA9E83D1C}"/>
              </a:ext>
            </a:extLst>
          </p:cNvPr>
          <p:cNvSpPr txBox="1"/>
          <p:nvPr/>
        </p:nvSpPr>
        <p:spPr>
          <a:xfrm>
            <a:off x="7327731" y="2544935"/>
            <a:ext cx="454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Training data 70%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713A54-9BA2-CE0E-3FB6-90E228BD047E}"/>
              </a:ext>
            </a:extLst>
          </p:cNvPr>
          <p:cNvSpPr/>
          <p:nvPr/>
        </p:nvSpPr>
        <p:spPr>
          <a:xfrm>
            <a:off x="2336297" y="3365125"/>
            <a:ext cx="1152861" cy="4760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822C697-9606-3E8A-BD26-AD1482CB92A4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3383653"/>
            <a:ext cx="498774" cy="457657"/>
          </a:xfrm>
          <a:custGeom>
            <a:avLst/>
            <a:gdLst>
              <a:gd name="T0" fmla="*/ 155 w 200"/>
              <a:gd name="T1" fmla="*/ 183 h 200"/>
              <a:gd name="T2" fmla="*/ 200 w 200"/>
              <a:gd name="T3" fmla="*/ 106 h 200"/>
              <a:gd name="T4" fmla="*/ 111 w 200"/>
              <a:gd name="T5" fmla="*/ 106 h 200"/>
              <a:gd name="T6" fmla="*/ 155 w 200"/>
              <a:gd name="T7" fmla="*/ 183 h 200"/>
              <a:gd name="T8" fmla="*/ 106 w 200"/>
              <a:gd name="T9" fmla="*/ 0 h 200"/>
              <a:gd name="T10" fmla="*/ 106 w 200"/>
              <a:gd name="T11" fmla="*/ 93 h 200"/>
              <a:gd name="T12" fmla="*/ 200 w 200"/>
              <a:gd name="T13" fmla="*/ 93 h 200"/>
              <a:gd name="T14" fmla="*/ 106 w 200"/>
              <a:gd name="T15" fmla="*/ 0 h 200"/>
              <a:gd name="T16" fmla="*/ 119 w 200"/>
              <a:gd name="T17" fmla="*/ 14 h 200"/>
              <a:gd name="T18" fmla="*/ 185 w 200"/>
              <a:gd name="T19" fmla="*/ 81 h 200"/>
              <a:gd name="T20" fmla="*/ 119 w 200"/>
              <a:gd name="T21" fmla="*/ 81 h 200"/>
              <a:gd name="T22" fmla="*/ 119 w 200"/>
              <a:gd name="T23" fmla="*/ 14 h 200"/>
              <a:gd name="T24" fmla="*/ 94 w 200"/>
              <a:gd name="T25" fmla="*/ 100 h 200"/>
              <a:gd name="T26" fmla="*/ 94 w 200"/>
              <a:gd name="T27" fmla="*/ 0 h 200"/>
              <a:gd name="T28" fmla="*/ 0 w 200"/>
              <a:gd name="T29" fmla="*/ 100 h 200"/>
              <a:gd name="T30" fmla="*/ 100 w 200"/>
              <a:gd name="T31" fmla="*/ 200 h 200"/>
              <a:gd name="T32" fmla="*/ 144 w 200"/>
              <a:gd name="T33" fmla="*/ 189 h 200"/>
              <a:gd name="T34" fmla="*/ 94 w 200"/>
              <a:gd name="T35" fmla="*/ 103 h 200"/>
              <a:gd name="T36" fmla="*/ 94 w 200"/>
              <a:gd name="T37" fmla="*/ 1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0" h="200">
                <a:moveTo>
                  <a:pt x="155" y="183"/>
                </a:moveTo>
                <a:cubicBezTo>
                  <a:pt x="181" y="166"/>
                  <a:pt x="198" y="138"/>
                  <a:pt x="200" y="106"/>
                </a:cubicBezTo>
                <a:cubicBezTo>
                  <a:pt x="111" y="106"/>
                  <a:pt x="111" y="106"/>
                  <a:pt x="111" y="106"/>
                </a:cubicBezTo>
                <a:lnTo>
                  <a:pt x="155" y="183"/>
                </a:lnTo>
                <a:close/>
                <a:moveTo>
                  <a:pt x="106" y="0"/>
                </a:moveTo>
                <a:cubicBezTo>
                  <a:pt x="106" y="93"/>
                  <a:pt x="106" y="93"/>
                  <a:pt x="106" y="93"/>
                </a:cubicBezTo>
                <a:cubicBezTo>
                  <a:pt x="200" y="93"/>
                  <a:pt x="200" y="93"/>
                  <a:pt x="200" y="93"/>
                </a:cubicBezTo>
                <a:cubicBezTo>
                  <a:pt x="197" y="43"/>
                  <a:pt x="156" y="3"/>
                  <a:pt x="106" y="0"/>
                </a:cubicBezTo>
                <a:close/>
                <a:moveTo>
                  <a:pt x="119" y="14"/>
                </a:moveTo>
                <a:cubicBezTo>
                  <a:pt x="152" y="21"/>
                  <a:pt x="178" y="48"/>
                  <a:pt x="185" y="81"/>
                </a:cubicBezTo>
                <a:cubicBezTo>
                  <a:pt x="119" y="81"/>
                  <a:pt x="119" y="81"/>
                  <a:pt x="119" y="81"/>
                </a:cubicBezTo>
                <a:lnTo>
                  <a:pt x="119" y="14"/>
                </a:lnTo>
                <a:close/>
                <a:moveTo>
                  <a:pt x="94" y="100"/>
                </a:moveTo>
                <a:cubicBezTo>
                  <a:pt x="94" y="0"/>
                  <a:pt x="94" y="0"/>
                  <a:pt x="94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16" y="200"/>
                  <a:pt x="131" y="196"/>
                  <a:pt x="144" y="189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2"/>
                  <a:pt x="94" y="101"/>
                  <a:pt x="94" y="100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BA2A0-3B1F-08EA-F589-3BE3D5DBB864}"/>
              </a:ext>
            </a:extLst>
          </p:cNvPr>
          <p:cNvSpPr/>
          <p:nvPr/>
        </p:nvSpPr>
        <p:spPr>
          <a:xfrm>
            <a:off x="2333211" y="2568453"/>
            <a:ext cx="4524789" cy="476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12A46C37-EC04-7E8E-7BAF-AAF5DE81B545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2551104"/>
            <a:ext cx="570092" cy="523220"/>
          </a:xfrm>
          <a:custGeom>
            <a:avLst/>
            <a:gdLst>
              <a:gd name="T0" fmla="*/ 139 w 199"/>
              <a:gd name="T1" fmla="*/ 69 h 200"/>
              <a:gd name="T2" fmla="*/ 183 w 199"/>
              <a:gd name="T3" fmla="*/ 44 h 200"/>
              <a:gd name="T4" fmla="*/ 106 w 199"/>
              <a:gd name="T5" fmla="*/ 0 h 200"/>
              <a:gd name="T6" fmla="*/ 106 w 199"/>
              <a:gd name="T7" fmla="*/ 50 h 200"/>
              <a:gd name="T8" fmla="*/ 139 w 199"/>
              <a:gd name="T9" fmla="*/ 69 h 200"/>
              <a:gd name="T10" fmla="*/ 50 w 199"/>
              <a:gd name="T11" fmla="*/ 100 h 200"/>
              <a:gd name="T12" fmla="*/ 93 w 199"/>
              <a:gd name="T13" fmla="*/ 50 h 200"/>
              <a:gd name="T14" fmla="*/ 93 w 199"/>
              <a:gd name="T15" fmla="*/ 0 h 200"/>
              <a:gd name="T16" fmla="*/ 0 w 199"/>
              <a:gd name="T17" fmla="*/ 100 h 200"/>
              <a:gd name="T18" fmla="*/ 44 w 199"/>
              <a:gd name="T19" fmla="*/ 183 h 200"/>
              <a:gd name="T20" fmla="*/ 69 w 199"/>
              <a:gd name="T21" fmla="*/ 139 h 200"/>
              <a:gd name="T22" fmla="*/ 50 w 199"/>
              <a:gd name="T23" fmla="*/ 100 h 200"/>
              <a:gd name="T24" fmla="*/ 189 w 199"/>
              <a:gd name="T25" fmla="*/ 55 h 200"/>
              <a:gd name="T26" fmla="*/ 146 w 199"/>
              <a:gd name="T27" fmla="*/ 80 h 200"/>
              <a:gd name="T28" fmla="*/ 149 w 199"/>
              <a:gd name="T29" fmla="*/ 100 h 200"/>
              <a:gd name="T30" fmla="*/ 99 w 199"/>
              <a:gd name="T31" fmla="*/ 150 h 200"/>
              <a:gd name="T32" fmla="*/ 80 w 199"/>
              <a:gd name="T33" fmla="*/ 146 h 200"/>
              <a:gd name="T34" fmla="*/ 55 w 199"/>
              <a:gd name="T35" fmla="*/ 189 h 200"/>
              <a:gd name="T36" fmla="*/ 99 w 199"/>
              <a:gd name="T37" fmla="*/ 200 h 200"/>
              <a:gd name="T38" fmla="*/ 199 w 199"/>
              <a:gd name="T39" fmla="*/ 100 h 200"/>
              <a:gd name="T40" fmla="*/ 189 w 199"/>
              <a:gd name="T41" fmla="*/ 5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9" h="200">
                <a:moveTo>
                  <a:pt x="139" y="69"/>
                </a:moveTo>
                <a:cubicBezTo>
                  <a:pt x="183" y="44"/>
                  <a:pt x="183" y="44"/>
                  <a:pt x="183" y="44"/>
                </a:cubicBezTo>
                <a:cubicBezTo>
                  <a:pt x="166" y="19"/>
                  <a:pt x="138" y="2"/>
                  <a:pt x="106" y="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19" y="52"/>
                  <a:pt x="131" y="59"/>
                  <a:pt x="139" y="69"/>
                </a:cubicBezTo>
                <a:close/>
                <a:moveTo>
                  <a:pt x="50" y="100"/>
                </a:moveTo>
                <a:cubicBezTo>
                  <a:pt x="50" y="74"/>
                  <a:pt x="69" y="53"/>
                  <a:pt x="93" y="50"/>
                </a:cubicBezTo>
                <a:cubicBezTo>
                  <a:pt x="93" y="0"/>
                  <a:pt x="93" y="0"/>
                  <a:pt x="93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34"/>
                  <a:pt x="17" y="165"/>
                  <a:pt x="44" y="183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57" y="130"/>
                  <a:pt x="50" y="116"/>
                  <a:pt x="50" y="100"/>
                </a:cubicBezTo>
                <a:close/>
                <a:moveTo>
                  <a:pt x="189" y="55"/>
                </a:moveTo>
                <a:cubicBezTo>
                  <a:pt x="146" y="80"/>
                  <a:pt x="146" y="80"/>
                  <a:pt x="146" y="80"/>
                </a:cubicBezTo>
                <a:cubicBezTo>
                  <a:pt x="148" y="86"/>
                  <a:pt x="149" y="93"/>
                  <a:pt x="149" y="100"/>
                </a:cubicBezTo>
                <a:cubicBezTo>
                  <a:pt x="149" y="127"/>
                  <a:pt x="127" y="150"/>
                  <a:pt x="99" y="150"/>
                </a:cubicBezTo>
                <a:cubicBezTo>
                  <a:pt x="93" y="150"/>
                  <a:pt x="86" y="148"/>
                  <a:pt x="80" y="14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68" y="196"/>
                  <a:pt x="84" y="200"/>
                  <a:pt x="99" y="200"/>
                </a:cubicBezTo>
                <a:cubicBezTo>
                  <a:pt x="155" y="200"/>
                  <a:pt x="199" y="155"/>
                  <a:pt x="199" y="100"/>
                </a:cubicBezTo>
                <a:cubicBezTo>
                  <a:pt x="199" y="84"/>
                  <a:pt x="196" y="68"/>
                  <a:pt x="189" y="55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DFE154DA-3A0C-783B-AA6C-37F6DB1B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332887"/>
              </p:ext>
            </p:extLst>
          </p:nvPr>
        </p:nvGraphicFramePr>
        <p:xfrm>
          <a:off x="1283965" y="4239435"/>
          <a:ext cx="16251768" cy="887169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125884">
                  <a:extLst>
                    <a:ext uri="{9D8B030D-6E8A-4147-A177-3AD203B41FA5}">
                      <a16:colId xmlns:a16="http://schemas.microsoft.com/office/drawing/2014/main" val="3359072376"/>
                    </a:ext>
                  </a:extLst>
                </a:gridCol>
                <a:gridCol w="8125884">
                  <a:extLst>
                    <a:ext uri="{9D8B030D-6E8A-4147-A177-3AD203B41FA5}">
                      <a16:colId xmlns:a16="http://schemas.microsoft.com/office/drawing/2014/main" val="51194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Injury (all variables) predict Dead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Ubuntu medium" panose="020B06040306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Sick (all variables) predict Dead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Ubuntu medium" panose="020B06040306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24335"/>
                  </a:ext>
                </a:extLst>
              </a:tr>
              <a:tr h="44225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41822"/>
                  </a:ext>
                </a:extLst>
              </a:tr>
              <a:tr h="3164305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39693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0AB14250-CFAE-0F97-BB3F-4DF14716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8" y="4817446"/>
            <a:ext cx="5668044" cy="42232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2B3CA0-ACE5-DE66-25AD-BC2A56589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83" y="10033197"/>
            <a:ext cx="6375400" cy="285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5DBF5F9-187C-683B-63FA-9D99D8DDB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58" y="4805414"/>
            <a:ext cx="5799983" cy="43417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663F1B-AAE5-2648-5BC1-49DA8FC6AB1F}"/>
              </a:ext>
            </a:extLst>
          </p:cNvPr>
          <p:cNvSpPr txBox="1"/>
          <p:nvPr/>
        </p:nvSpPr>
        <p:spPr>
          <a:xfrm>
            <a:off x="12133866" y="2705758"/>
            <a:ext cx="1065298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500"/>
              </a:lnSpc>
            </a:pP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Conclusion: Overall performances are good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ADC2ACF-B49F-5914-5CAF-9CF55243C2C3}"/>
              </a:ext>
            </a:extLst>
          </p:cNvPr>
          <p:cNvSpPr>
            <a:spLocks noEditPoints="1"/>
          </p:cNvSpPr>
          <p:nvPr/>
        </p:nvSpPr>
        <p:spPr bwMode="auto">
          <a:xfrm>
            <a:off x="11393174" y="2644291"/>
            <a:ext cx="593725" cy="511761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CFED2-920C-649D-D8D1-2DE518CFDFCE}"/>
              </a:ext>
            </a:extLst>
          </p:cNvPr>
          <p:cNvSpPr txBox="1"/>
          <p:nvPr/>
        </p:nvSpPr>
        <p:spPr>
          <a:xfrm>
            <a:off x="18022884" y="3909097"/>
            <a:ext cx="5402600" cy="897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When logistic regression predict 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Koala’s death by using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injury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is more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accurate.</a:t>
            </a:r>
          </a:p>
          <a:p>
            <a:pPr>
              <a:lnSpc>
                <a:spcPts val="5000"/>
              </a:lnSpc>
            </a:pP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92% &gt; </a:t>
            </a:r>
            <a:r>
              <a:rPr lang="en-US" sz="2800" dirty="0">
                <a:solidFill>
                  <a:schemeClr val="accent2"/>
                </a:solidFill>
                <a:latin typeface="Ubuntu medium" panose="020B0604030602030204" pitchFamily="34" charset="0"/>
              </a:rPr>
              <a:t>86%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While except recall (with dead) in the model, the other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performance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index are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acceptable.</a:t>
            </a:r>
          </a:p>
          <a:p>
            <a:pPr>
              <a:lnSpc>
                <a:spcPts val="5000"/>
              </a:lnSpc>
            </a:pPr>
            <a:endParaRPr lang="en-US" sz="2800" b="1" dirty="0">
              <a:solidFill>
                <a:srgbClr val="00A698"/>
              </a:solidFill>
              <a:latin typeface="Ubuntu" panose="020B0504030602030204" pitchFamily="34" charset="0"/>
            </a:endParaRPr>
          </a:p>
          <a:p>
            <a:pPr>
              <a:lnSpc>
                <a:spcPts val="5000"/>
              </a:lnSpc>
            </a:pPr>
            <a:r>
              <a:rPr lang="en-US" sz="2800" b="1" dirty="0">
                <a:solidFill>
                  <a:srgbClr val="00A698"/>
                </a:solidFill>
                <a:latin typeface="Ubuntu" panose="020B0504030602030204" pitchFamily="34" charset="0"/>
              </a:rPr>
              <a:t>Model limitation: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Recall of dead in Sick model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is only </a:t>
            </a:r>
            <a:r>
              <a:rPr lang="en-US" sz="2500" b="1" dirty="0">
                <a:solidFill>
                  <a:srgbClr val="4F5153"/>
                </a:solidFill>
                <a:latin typeface="Ubuntu" panose="020B0504030602030204" pitchFamily="34" charset="0"/>
              </a:rPr>
              <a:t>6%.</a:t>
            </a:r>
          </a:p>
          <a:p>
            <a:pPr>
              <a:lnSpc>
                <a:spcPts val="5000"/>
              </a:lnSpc>
            </a:pPr>
            <a:r>
              <a:rPr lang="en-AU" dirty="0"/>
              <a:t> </a:t>
            </a: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Recall refers to the percentage of total relevant results correctly classified by your algorithm.</a:t>
            </a: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AB03E9C-76A9-8267-7AB0-7448D0EA6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99" y="9982397"/>
            <a:ext cx="6261100" cy="2908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E9CE28-BB34-8BB5-9436-BF3CA36D1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44" y="9190418"/>
            <a:ext cx="6451600" cy="889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5939D4-5AB6-C894-AC70-0B9383757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558" y="9190418"/>
            <a:ext cx="5969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7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33144" y="560500"/>
            <a:ext cx="856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Logistic Regression1-2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1100" y="453858"/>
            <a:ext cx="9315450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5D384-3F9E-5DB1-1E40-B22F250BBB23}"/>
              </a:ext>
            </a:extLst>
          </p:cNvPr>
          <p:cNvSpPr txBox="1"/>
          <p:nvPr/>
        </p:nvSpPr>
        <p:spPr>
          <a:xfrm>
            <a:off x="3961726" y="3385877"/>
            <a:ext cx="4364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Testing data 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C88A1-B04E-B29F-6295-9DBFA9E83D1C}"/>
              </a:ext>
            </a:extLst>
          </p:cNvPr>
          <p:cNvSpPr txBox="1"/>
          <p:nvPr/>
        </p:nvSpPr>
        <p:spPr>
          <a:xfrm>
            <a:off x="7327731" y="2544935"/>
            <a:ext cx="454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Training data 70%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DFE154DA-3A0C-783B-AA6C-37F6DB1B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34766"/>
              </p:ext>
            </p:extLst>
          </p:nvPr>
        </p:nvGraphicFramePr>
        <p:xfrm>
          <a:off x="1283965" y="4239435"/>
          <a:ext cx="16251768" cy="553854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125884">
                  <a:extLst>
                    <a:ext uri="{9D8B030D-6E8A-4147-A177-3AD203B41FA5}">
                      <a16:colId xmlns:a16="http://schemas.microsoft.com/office/drawing/2014/main" val="3359072376"/>
                    </a:ext>
                  </a:extLst>
                </a:gridCol>
                <a:gridCol w="8125884">
                  <a:extLst>
                    <a:ext uri="{9D8B030D-6E8A-4147-A177-3AD203B41FA5}">
                      <a16:colId xmlns:a16="http://schemas.microsoft.com/office/drawing/2014/main" val="51194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Injury (all variables) predict Dead</a:t>
                      </a:r>
                    </a:p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Ubuntu medium" panose="020B0604030602030204" pitchFamily="34" charset="0"/>
                          <a:ea typeface="+mn-ea"/>
                          <a:cs typeface="+mn-cs"/>
                        </a:rPr>
                        <a:t>ROC/AUC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Sick (all variables) predict Dead</a:t>
                      </a:r>
                    </a:p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latin typeface="Ubuntu medium" panose="020B0604030602030204" pitchFamily="34" charset="0"/>
                          <a:ea typeface="+mn-ea"/>
                          <a:cs typeface="+mn-cs"/>
                        </a:rPr>
                        <a:t>ROC/AUC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24335"/>
                  </a:ext>
                </a:extLst>
              </a:tr>
              <a:tr h="459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41822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6663F1B-AAE5-2648-5BC1-49DA8FC6AB1F}"/>
              </a:ext>
            </a:extLst>
          </p:cNvPr>
          <p:cNvSpPr txBox="1"/>
          <p:nvPr/>
        </p:nvSpPr>
        <p:spPr>
          <a:xfrm>
            <a:off x="2834668" y="10347212"/>
            <a:ext cx="14231337" cy="88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Conclusion: ROC/AUC are also indicated good performance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ADC2ACF-B49F-5914-5CAF-9CF55243C2C3}"/>
              </a:ext>
            </a:extLst>
          </p:cNvPr>
          <p:cNvSpPr>
            <a:spLocks noEditPoints="1"/>
          </p:cNvSpPr>
          <p:nvPr/>
        </p:nvSpPr>
        <p:spPr bwMode="auto">
          <a:xfrm>
            <a:off x="1958942" y="10612763"/>
            <a:ext cx="593725" cy="511761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CFED2-920C-649D-D8D1-2DE518CFDFCE}"/>
              </a:ext>
            </a:extLst>
          </p:cNvPr>
          <p:cNvSpPr txBox="1"/>
          <p:nvPr/>
        </p:nvSpPr>
        <p:spPr>
          <a:xfrm>
            <a:off x="18169348" y="4109399"/>
            <a:ext cx="5214907" cy="324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When we ROC/AUC to justify the performance of the logistic regression model, AUC of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Injury</a:t>
            </a:r>
            <a:r>
              <a:rPr lang="en-US" sz="4000" dirty="0">
                <a:solidFill>
                  <a:schemeClr val="accent1"/>
                </a:solidFill>
                <a:latin typeface="Ubuntu medium" panose="020B06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model is</a:t>
            </a:r>
            <a:r>
              <a:rPr lang="en-US" sz="4000" dirty="0">
                <a:solidFill>
                  <a:schemeClr val="accent1"/>
                </a:solidFill>
                <a:latin typeface="Ubuntu medium" panose="020B0604030602030204" pitchFamily="34" charset="0"/>
              </a:rPr>
              <a:t>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0.82,</a:t>
            </a: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AUC of </a:t>
            </a:r>
            <a:r>
              <a:rPr lang="en-US" sz="2800" dirty="0">
                <a:solidFill>
                  <a:schemeClr val="accent2"/>
                </a:solidFill>
                <a:latin typeface="Ubuntu medium" panose="020B0604030602030204" pitchFamily="34" charset="0"/>
              </a:rPr>
              <a:t>Sick</a:t>
            </a: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model is </a:t>
            </a:r>
            <a:r>
              <a:rPr lang="en-US" sz="2800" dirty="0">
                <a:solidFill>
                  <a:schemeClr val="accent2"/>
                </a:solidFill>
                <a:latin typeface="Ubuntu medium" panose="020B0604030602030204" pitchFamily="34" charset="0"/>
              </a:rPr>
              <a:t>0.70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BAFA6-6B3A-5344-5C32-5698C743C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05" y="5509414"/>
            <a:ext cx="5981700" cy="39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250F0-C64D-C696-5AB0-66088F48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905" y="5509414"/>
            <a:ext cx="5943600" cy="3949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891EE2-64A4-8740-6A4A-120823539F2C}"/>
              </a:ext>
            </a:extLst>
          </p:cNvPr>
          <p:cNvSpPr/>
          <p:nvPr/>
        </p:nvSpPr>
        <p:spPr>
          <a:xfrm>
            <a:off x="2336297" y="3365125"/>
            <a:ext cx="1152861" cy="4760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5E30B1D-D3A4-F792-A78F-CE667B2B11F7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3383653"/>
            <a:ext cx="498774" cy="457657"/>
          </a:xfrm>
          <a:custGeom>
            <a:avLst/>
            <a:gdLst>
              <a:gd name="T0" fmla="*/ 155 w 200"/>
              <a:gd name="T1" fmla="*/ 183 h 200"/>
              <a:gd name="T2" fmla="*/ 200 w 200"/>
              <a:gd name="T3" fmla="*/ 106 h 200"/>
              <a:gd name="T4" fmla="*/ 111 w 200"/>
              <a:gd name="T5" fmla="*/ 106 h 200"/>
              <a:gd name="T6" fmla="*/ 155 w 200"/>
              <a:gd name="T7" fmla="*/ 183 h 200"/>
              <a:gd name="T8" fmla="*/ 106 w 200"/>
              <a:gd name="T9" fmla="*/ 0 h 200"/>
              <a:gd name="T10" fmla="*/ 106 w 200"/>
              <a:gd name="T11" fmla="*/ 93 h 200"/>
              <a:gd name="T12" fmla="*/ 200 w 200"/>
              <a:gd name="T13" fmla="*/ 93 h 200"/>
              <a:gd name="T14" fmla="*/ 106 w 200"/>
              <a:gd name="T15" fmla="*/ 0 h 200"/>
              <a:gd name="T16" fmla="*/ 119 w 200"/>
              <a:gd name="T17" fmla="*/ 14 h 200"/>
              <a:gd name="T18" fmla="*/ 185 w 200"/>
              <a:gd name="T19" fmla="*/ 81 h 200"/>
              <a:gd name="T20" fmla="*/ 119 w 200"/>
              <a:gd name="T21" fmla="*/ 81 h 200"/>
              <a:gd name="T22" fmla="*/ 119 w 200"/>
              <a:gd name="T23" fmla="*/ 14 h 200"/>
              <a:gd name="T24" fmla="*/ 94 w 200"/>
              <a:gd name="T25" fmla="*/ 100 h 200"/>
              <a:gd name="T26" fmla="*/ 94 w 200"/>
              <a:gd name="T27" fmla="*/ 0 h 200"/>
              <a:gd name="T28" fmla="*/ 0 w 200"/>
              <a:gd name="T29" fmla="*/ 100 h 200"/>
              <a:gd name="T30" fmla="*/ 100 w 200"/>
              <a:gd name="T31" fmla="*/ 200 h 200"/>
              <a:gd name="T32" fmla="*/ 144 w 200"/>
              <a:gd name="T33" fmla="*/ 189 h 200"/>
              <a:gd name="T34" fmla="*/ 94 w 200"/>
              <a:gd name="T35" fmla="*/ 103 h 200"/>
              <a:gd name="T36" fmla="*/ 94 w 200"/>
              <a:gd name="T37" fmla="*/ 1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0" h="200">
                <a:moveTo>
                  <a:pt x="155" y="183"/>
                </a:moveTo>
                <a:cubicBezTo>
                  <a:pt x="181" y="166"/>
                  <a:pt x="198" y="138"/>
                  <a:pt x="200" y="106"/>
                </a:cubicBezTo>
                <a:cubicBezTo>
                  <a:pt x="111" y="106"/>
                  <a:pt x="111" y="106"/>
                  <a:pt x="111" y="106"/>
                </a:cubicBezTo>
                <a:lnTo>
                  <a:pt x="155" y="183"/>
                </a:lnTo>
                <a:close/>
                <a:moveTo>
                  <a:pt x="106" y="0"/>
                </a:moveTo>
                <a:cubicBezTo>
                  <a:pt x="106" y="93"/>
                  <a:pt x="106" y="93"/>
                  <a:pt x="106" y="93"/>
                </a:cubicBezTo>
                <a:cubicBezTo>
                  <a:pt x="200" y="93"/>
                  <a:pt x="200" y="93"/>
                  <a:pt x="200" y="93"/>
                </a:cubicBezTo>
                <a:cubicBezTo>
                  <a:pt x="197" y="43"/>
                  <a:pt x="156" y="3"/>
                  <a:pt x="106" y="0"/>
                </a:cubicBezTo>
                <a:close/>
                <a:moveTo>
                  <a:pt x="119" y="14"/>
                </a:moveTo>
                <a:cubicBezTo>
                  <a:pt x="152" y="21"/>
                  <a:pt x="178" y="48"/>
                  <a:pt x="185" y="81"/>
                </a:cubicBezTo>
                <a:cubicBezTo>
                  <a:pt x="119" y="81"/>
                  <a:pt x="119" y="81"/>
                  <a:pt x="119" y="81"/>
                </a:cubicBezTo>
                <a:lnTo>
                  <a:pt x="119" y="14"/>
                </a:lnTo>
                <a:close/>
                <a:moveTo>
                  <a:pt x="94" y="100"/>
                </a:moveTo>
                <a:cubicBezTo>
                  <a:pt x="94" y="0"/>
                  <a:pt x="94" y="0"/>
                  <a:pt x="94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16" y="200"/>
                  <a:pt x="131" y="196"/>
                  <a:pt x="144" y="189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2"/>
                  <a:pt x="94" y="101"/>
                  <a:pt x="94" y="100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0185ED-75A0-007A-7075-D97546A0D507}"/>
              </a:ext>
            </a:extLst>
          </p:cNvPr>
          <p:cNvSpPr/>
          <p:nvPr/>
        </p:nvSpPr>
        <p:spPr>
          <a:xfrm>
            <a:off x="2333211" y="2568453"/>
            <a:ext cx="4524789" cy="476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7F64448A-4C15-222F-6612-554E3A498932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2551104"/>
            <a:ext cx="570092" cy="523220"/>
          </a:xfrm>
          <a:custGeom>
            <a:avLst/>
            <a:gdLst>
              <a:gd name="T0" fmla="*/ 139 w 199"/>
              <a:gd name="T1" fmla="*/ 69 h 200"/>
              <a:gd name="T2" fmla="*/ 183 w 199"/>
              <a:gd name="T3" fmla="*/ 44 h 200"/>
              <a:gd name="T4" fmla="*/ 106 w 199"/>
              <a:gd name="T5" fmla="*/ 0 h 200"/>
              <a:gd name="T6" fmla="*/ 106 w 199"/>
              <a:gd name="T7" fmla="*/ 50 h 200"/>
              <a:gd name="T8" fmla="*/ 139 w 199"/>
              <a:gd name="T9" fmla="*/ 69 h 200"/>
              <a:gd name="T10" fmla="*/ 50 w 199"/>
              <a:gd name="T11" fmla="*/ 100 h 200"/>
              <a:gd name="T12" fmla="*/ 93 w 199"/>
              <a:gd name="T13" fmla="*/ 50 h 200"/>
              <a:gd name="T14" fmla="*/ 93 w 199"/>
              <a:gd name="T15" fmla="*/ 0 h 200"/>
              <a:gd name="T16" fmla="*/ 0 w 199"/>
              <a:gd name="T17" fmla="*/ 100 h 200"/>
              <a:gd name="T18" fmla="*/ 44 w 199"/>
              <a:gd name="T19" fmla="*/ 183 h 200"/>
              <a:gd name="T20" fmla="*/ 69 w 199"/>
              <a:gd name="T21" fmla="*/ 139 h 200"/>
              <a:gd name="T22" fmla="*/ 50 w 199"/>
              <a:gd name="T23" fmla="*/ 100 h 200"/>
              <a:gd name="T24" fmla="*/ 189 w 199"/>
              <a:gd name="T25" fmla="*/ 55 h 200"/>
              <a:gd name="T26" fmla="*/ 146 w 199"/>
              <a:gd name="T27" fmla="*/ 80 h 200"/>
              <a:gd name="T28" fmla="*/ 149 w 199"/>
              <a:gd name="T29" fmla="*/ 100 h 200"/>
              <a:gd name="T30" fmla="*/ 99 w 199"/>
              <a:gd name="T31" fmla="*/ 150 h 200"/>
              <a:gd name="T32" fmla="*/ 80 w 199"/>
              <a:gd name="T33" fmla="*/ 146 h 200"/>
              <a:gd name="T34" fmla="*/ 55 w 199"/>
              <a:gd name="T35" fmla="*/ 189 h 200"/>
              <a:gd name="T36" fmla="*/ 99 w 199"/>
              <a:gd name="T37" fmla="*/ 200 h 200"/>
              <a:gd name="T38" fmla="*/ 199 w 199"/>
              <a:gd name="T39" fmla="*/ 100 h 200"/>
              <a:gd name="T40" fmla="*/ 189 w 199"/>
              <a:gd name="T41" fmla="*/ 5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9" h="200">
                <a:moveTo>
                  <a:pt x="139" y="69"/>
                </a:moveTo>
                <a:cubicBezTo>
                  <a:pt x="183" y="44"/>
                  <a:pt x="183" y="44"/>
                  <a:pt x="183" y="44"/>
                </a:cubicBezTo>
                <a:cubicBezTo>
                  <a:pt x="166" y="19"/>
                  <a:pt x="138" y="2"/>
                  <a:pt x="106" y="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19" y="52"/>
                  <a:pt x="131" y="59"/>
                  <a:pt x="139" y="69"/>
                </a:cubicBezTo>
                <a:close/>
                <a:moveTo>
                  <a:pt x="50" y="100"/>
                </a:moveTo>
                <a:cubicBezTo>
                  <a:pt x="50" y="74"/>
                  <a:pt x="69" y="53"/>
                  <a:pt x="93" y="50"/>
                </a:cubicBezTo>
                <a:cubicBezTo>
                  <a:pt x="93" y="0"/>
                  <a:pt x="93" y="0"/>
                  <a:pt x="93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34"/>
                  <a:pt x="17" y="165"/>
                  <a:pt x="44" y="183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57" y="130"/>
                  <a:pt x="50" y="116"/>
                  <a:pt x="50" y="100"/>
                </a:cubicBezTo>
                <a:close/>
                <a:moveTo>
                  <a:pt x="189" y="55"/>
                </a:moveTo>
                <a:cubicBezTo>
                  <a:pt x="146" y="80"/>
                  <a:pt x="146" y="80"/>
                  <a:pt x="146" y="80"/>
                </a:cubicBezTo>
                <a:cubicBezTo>
                  <a:pt x="148" y="86"/>
                  <a:pt x="149" y="93"/>
                  <a:pt x="149" y="100"/>
                </a:cubicBezTo>
                <a:cubicBezTo>
                  <a:pt x="149" y="127"/>
                  <a:pt x="127" y="150"/>
                  <a:pt x="99" y="150"/>
                </a:cubicBezTo>
                <a:cubicBezTo>
                  <a:pt x="93" y="150"/>
                  <a:pt x="86" y="148"/>
                  <a:pt x="80" y="14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68" y="196"/>
                  <a:pt x="84" y="200"/>
                  <a:pt x="99" y="200"/>
                </a:cubicBezTo>
                <a:cubicBezTo>
                  <a:pt x="155" y="200"/>
                  <a:pt x="199" y="155"/>
                  <a:pt x="199" y="100"/>
                </a:cubicBezTo>
                <a:cubicBezTo>
                  <a:pt x="199" y="84"/>
                  <a:pt x="196" y="68"/>
                  <a:pt x="189" y="55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9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06144" y="1004058"/>
            <a:ext cx="856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Statistical evaluations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502789" y="900290"/>
            <a:ext cx="9315450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CE973FFC-CA33-FA42-783E-224D3288025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rot="10800000" flipH="1">
            <a:off x="9525224" y="5950008"/>
            <a:ext cx="5339370" cy="777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7D185C-F6C6-06B2-7474-DD425E8F2818}"/>
              </a:ext>
            </a:extLst>
          </p:cNvPr>
          <p:cNvSpPr/>
          <p:nvPr/>
        </p:nvSpPr>
        <p:spPr>
          <a:xfrm>
            <a:off x="1371600" y="4049217"/>
            <a:ext cx="7322217" cy="1447423"/>
          </a:xfrm>
          <a:prstGeom prst="rect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6EB3EE-75F3-8F05-6C09-B5C68B5E9222}"/>
              </a:ext>
            </a:extLst>
          </p:cNvPr>
          <p:cNvSpPr txBox="1"/>
          <p:nvPr/>
        </p:nvSpPr>
        <p:spPr>
          <a:xfrm>
            <a:off x="2662949" y="4117596"/>
            <a:ext cx="4927745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999" dirty="0">
                <a:solidFill>
                  <a:schemeClr val="bg1"/>
                </a:solidFill>
                <a:latin typeface="Ubuntu medium" panose="020B0604030602030204" pitchFamily="34" charset="0"/>
              </a:rPr>
              <a:t>Logistic regression</a:t>
            </a:r>
          </a:p>
          <a:p>
            <a:pPr algn="ctr"/>
            <a:r>
              <a:rPr lang="en-US" sz="3999" dirty="0">
                <a:solidFill>
                  <a:schemeClr val="bg1"/>
                </a:solidFill>
                <a:latin typeface="Ubuntu medium" panose="020B0604030602030204" pitchFamily="34" charset="0"/>
              </a:rPr>
              <a:t>Injury causes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B373FD-6DF0-985C-DA74-8797B9AA5BFB}"/>
              </a:ext>
            </a:extLst>
          </p:cNvPr>
          <p:cNvSpPr txBox="1"/>
          <p:nvPr/>
        </p:nvSpPr>
        <p:spPr>
          <a:xfrm>
            <a:off x="3989388" y="5525660"/>
            <a:ext cx="2573046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98" dirty="0">
                <a:solidFill>
                  <a:schemeClr val="bg1"/>
                </a:solidFill>
                <a:latin typeface="Ubuntu" panose="020B0504030602030204" pitchFamily="34" charset="0"/>
              </a:rPr>
              <a:t>$</a:t>
            </a:r>
            <a:r>
              <a:rPr lang="en-US" sz="11996" dirty="0">
                <a:solidFill>
                  <a:schemeClr val="bg1"/>
                </a:solidFill>
                <a:latin typeface="Ubuntu medium" panose="020B0604030602030204" pitchFamily="34" charset="0"/>
              </a:rPr>
              <a:t>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0E087C-EF55-2E97-A876-518E304C0933}"/>
              </a:ext>
            </a:extLst>
          </p:cNvPr>
          <p:cNvSpPr txBox="1"/>
          <p:nvPr/>
        </p:nvSpPr>
        <p:spPr>
          <a:xfrm>
            <a:off x="4042896" y="7369279"/>
            <a:ext cx="2371864" cy="55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99" dirty="0">
                <a:solidFill>
                  <a:schemeClr val="bg1"/>
                </a:solidFill>
                <a:latin typeface="Ubuntu" panose="020B0504030602030204" pitchFamily="34" charset="0"/>
              </a:rPr>
              <a:t>PER MONTH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440570-92B3-782A-2D86-FA35BDA43C9F}"/>
              </a:ext>
            </a:extLst>
          </p:cNvPr>
          <p:cNvSpPr txBox="1"/>
          <p:nvPr/>
        </p:nvSpPr>
        <p:spPr>
          <a:xfrm>
            <a:off x="2556779" y="8364279"/>
            <a:ext cx="5470461" cy="24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dirty="0">
                <a:solidFill>
                  <a:schemeClr val="bg1"/>
                </a:solidFill>
                <a:latin typeface="Ubuntu" panose="020B0504030602030204" pitchFamily="34" charset="0"/>
              </a:rPr>
              <a:t>The standard chunk of Lorem Ipsum used since the 1500s is reproduced below for those interested. Sections 1.10.32 and 1.10.33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AFC3A96-356D-5FE5-75C0-F0CB8E6BF2EE}"/>
              </a:ext>
            </a:extLst>
          </p:cNvPr>
          <p:cNvSpPr/>
          <p:nvPr/>
        </p:nvSpPr>
        <p:spPr>
          <a:xfrm>
            <a:off x="8799440" y="4049217"/>
            <a:ext cx="6951439" cy="14474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bg1"/>
                </a:solidFill>
                <a:latin typeface="Ubuntu medium" panose="020B0604030602030204" pitchFamily="34" charset="0"/>
              </a:rPr>
              <a:t>conclusion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3CB13-5939-9839-A4E0-A3C05D477D88}"/>
              </a:ext>
            </a:extLst>
          </p:cNvPr>
          <p:cNvSpPr/>
          <p:nvPr/>
        </p:nvSpPr>
        <p:spPr>
          <a:xfrm>
            <a:off x="8779675" y="5575523"/>
            <a:ext cx="6951439" cy="700857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4E985B-5914-3345-4002-638E46BAF526}"/>
              </a:ext>
            </a:extLst>
          </p:cNvPr>
          <p:cNvSpPr txBox="1"/>
          <p:nvPr/>
        </p:nvSpPr>
        <p:spPr>
          <a:xfrm>
            <a:off x="9328736" y="5813062"/>
            <a:ext cx="585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most influential factors of Injury are:</a:t>
            </a:r>
          </a:p>
          <a:p>
            <a:r>
              <a:rPr lang="en-US" sz="2400" dirty="0">
                <a:solidFill>
                  <a:srgbClr val="0070C0"/>
                </a:solidFill>
                <a:latin typeface="Ubuntu medium" panose="020B0604030602030204" pitchFamily="34" charset="0"/>
              </a:rPr>
              <a:t>Caused by dog, vehicle hit and fall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A4948B-BDA3-C467-7951-07E658F5715C}"/>
              </a:ext>
            </a:extLst>
          </p:cNvPr>
          <p:cNvSpPr txBox="1"/>
          <p:nvPr/>
        </p:nvSpPr>
        <p:spPr>
          <a:xfrm>
            <a:off x="9328736" y="8078138"/>
            <a:ext cx="5638548" cy="404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99"/>
              </a:lnSpc>
            </a:pPr>
            <a:r>
              <a:rPr lang="en-US" altLang="zh-CN" sz="2400" dirty="0">
                <a:solidFill>
                  <a:srgbClr val="4F5153"/>
                </a:solidFill>
                <a:latin typeface="Ubuntu" panose="020B0504030602030204" pitchFamily="34" charset="0"/>
              </a:rPr>
              <a:t>The two </a:t>
            </a:r>
            <a:r>
              <a:rPr lang="en-US" altLang="zh-CN" sz="2400" dirty="0">
                <a:solidFill>
                  <a:schemeClr val="accent2"/>
                </a:solidFill>
                <a:latin typeface="Ubuntu medium" panose="020B0604030602030204" pitchFamily="34" charset="0"/>
              </a:rPr>
              <a:t>R-squares </a:t>
            </a:r>
            <a:r>
              <a:rPr lang="en-US" altLang="zh-CN" sz="2400" dirty="0">
                <a:solidFill>
                  <a:srgbClr val="4F5153"/>
                </a:solidFill>
                <a:latin typeface="Ubuntu" panose="020B0504030602030204" pitchFamily="34" charset="0"/>
              </a:rPr>
              <a:t>in the table explain the interval for the proportion of variation in the dependent variable that can be explained in this model.</a:t>
            </a:r>
          </a:p>
          <a:p>
            <a:pPr>
              <a:lnSpc>
                <a:spcPts val="4499"/>
              </a:lnSpc>
            </a:pP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>
              <a:lnSpc>
                <a:spcPts val="4499"/>
              </a:lnSpc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[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Cox&amp;Snell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R Square, </a:t>
            </a:r>
            <a:r>
              <a:rPr lang="en-US" sz="2400" dirty="0" err="1">
                <a:solidFill>
                  <a:srgbClr val="4F5153"/>
                </a:solidFill>
                <a:latin typeface="Ubuntu" panose="020B0504030602030204" pitchFamily="34" charset="0"/>
              </a:rPr>
              <a:t>Nagelkerke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R Square]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62E1049-6902-29F5-3F5D-F8EF982B86C1}"/>
              </a:ext>
            </a:extLst>
          </p:cNvPr>
          <p:cNvSpPr/>
          <p:nvPr/>
        </p:nvSpPr>
        <p:spPr>
          <a:xfrm>
            <a:off x="15856504" y="4049217"/>
            <a:ext cx="7055748" cy="1447423"/>
          </a:xfrm>
          <a:prstGeom prst="rect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C0AF736-403F-11C7-66B2-9B0EAA03DDC2}"/>
              </a:ext>
            </a:extLst>
          </p:cNvPr>
          <p:cNvSpPr txBox="1"/>
          <p:nvPr/>
        </p:nvSpPr>
        <p:spPr>
          <a:xfrm>
            <a:off x="17193284" y="4117596"/>
            <a:ext cx="4730425" cy="1323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999" dirty="0">
                <a:solidFill>
                  <a:schemeClr val="bg1"/>
                </a:solidFill>
                <a:latin typeface="Ubuntu medium" panose="020B0604030602030204" pitchFamily="34" charset="0"/>
              </a:rPr>
              <a:t>Logistic regression</a:t>
            </a:r>
          </a:p>
          <a:p>
            <a:pPr algn="ctr"/>
            <a:r>
              <a:rPr lang="en-US" altLang="zh-CN" sz="3999" dirty="0">
                <a:solidFill>
                  <a:schemeClr val="bg1"/>
                </a:solidFill>
                <a:latin typeface="Ubuntu medium" panose="020B0604030602030204" pitchFamily="34" charset="0"/>
              </a:rPr>
              <a:t>Sick causes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17FB7D9-1DDE-5D0A-29DF-3137DEA73320}"/>
              </a:ext>
            </a:extLst>
          </p:cNvPr>
          <p:cNvSpPr txBox="1"/>
          <p:nvPr/>
        </p:nvSpPr>
        <p:spPr>
          <a:xfrm>
            <a:off x="18103513" y="5525660"/>
            <a:ext cx="2573046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998" dirty="0">
                <a:solidFill>
                  <a:schemeClr val="bg1"/>
                </a:solidFill>
                <a:latin typeface="Ubuntu" panose="020B0504030602030204" pitchFamily="34" charset="0"/>
              </a:rPr>
              <a:t>$</a:t>
            </a:r>
            <a:r>
              <a:rPr lang="en-US" sz="11996" dirty="0">
                <a:solidFill>
                  <a:schemeClr val="bg1"/>
                </a:solidFill>
                <a:latin typeface="Ubuntu medium" panose="020B0604030602030204" pitchFamily="34" charset="0"/>
              </a:rPr>
              <a:t>50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398540-672B-8ADB-37B6-AB9F734D38B1}"/>
              </a:ext>
            </a:extLst>
          </p:cNvPr>
          <p:cNvSpPr txBox="1"/>
          <p:nvPr/>
        </p:nvSpPr>
        <p:spPr>
          <a:xfrm>
            <a:off x="18157022" y="7369279"/>
            <a:ext cx="2371864" cy="55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99" dirty="0">
                <a:solidFill>
                  <a:schemeClr val="bg1"/>
                </a:solidFill>
                <a:latin typeface="Ubuntu" panose="020B0504030602030204" pitchFamily="34" charset="0"/>
              </a:rPr>
              <a:t>PER MONTH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65C0B0-BF91-83FD-2C52-4DED2A54E5C4}"/>
              </a:ext>
            </a:extLst>
          </p:cNvPr>
          <p:cNvSpPr txBox="1"/>
          <p:nvPr/>
        </p:nvSpPr>
        <p:spPr>
          <a:xfrm>
            <a:off x="16670905" y="8364279"/>
            <a:ext cx="5470461" cy="240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499" dirty="0">
                <a:solidFill>
                  <a:schemeClr val="bg1"/>
                </a:solidFill>
                <a:latin typeface="Ubuntu" panose="020B0504030602030204" pitchFamily="34" charset="0"/>
              </a:rPr>
              <a:t>The standard chunk of Lorem Ipsum used since the 1500s is reproduced below for those interested. Sections 1.10.32 and 1.10.33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601ECD-7DC7-1CFC-3A3B-96706948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3" y="5810172"/>
            <a:ext cx="6829406" cy="26009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6B40CBD-11C2-72B3-E56E-D7939B82D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96" y="9166007"/>
            <a:ext cx="6817212" cy="31966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F987B7C-E697-D52E-AB11-FB68D7C58AA5}"/>
              </a:ext>
            </a:extLst>
          </p:cNvPr>
          <p:cNvSpPr>
            <a:spLocks noEditPoints="1"/>
          </p:cNvSpPr>
          <p:nvPr/>
        </p:nvSpPr>
        <p:spPr bwMode="auto">
          <a:xfrm>
            <a:off x="9613842" y="4517048"/>
            <a:ext cx="593725" cy="511761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288DE94-216B-8113-9FED-DB8B02AC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511" y="5810172"/>
            <a:ext cx="6627247" cy="24870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8F97B5-778D-A0AB-8C6F-AEA6F583C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9807" y="8924747"/>
            <a:ext cx="6627247" cy="34302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22599-7569-BC57-D213-964E7C03CDA4}"/>
              </a:ext>
            </a:extLst>
          </p:cNvPr>
          <p:cNvSpPr/>
          <p:nvPr/>
        </p:nvSpPr>
        <p:spPr>
          <a:xfrm flipV="1">
            <a:off x="5190709" y="7013052"/>
            <a:ext cx="2848477" cy="553853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E5676E-9C93-BF81-20FA-00BF5EAE0AE0}"/>
              </a:ext>
            </a:extLst>
          </p:cNvPr>
          <p:cNvSpPr/>
          <p:nvPr/>
        </p:nvSpPr>
        <p:spPr>
          <a:xfrm flipV="1">
            <a:off x="19468642" y="7033574"/>
            <a:ext cx="2848477" cy="553853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574A0C-BF37-D05D-8F14-D303D26C7FD4}"/>
              </a:ext>
            </a:extLst>
          </p:cNvPr>
          <p:cNvSpPr/>
          <p:nvPr/>
        </p:nvSpPr>
        <p:spPr>
          <a:xfrm flipV="1">
            <a:off x="3777915" y="9832051"/>
            <a:ext cx="914401" cy="1030058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D5090-A8C1-7FDA-81B1-A0FED075E7A4}"/>
              </a:ext>
            </a:extLst>
          </p:cNvPr>
          <p:cNvSpPr txBox="1"/>
          <p:nvPr/>
        </p:nvSpPr>
        <p:spPr>
          <a:xfrm>
            <a:off x="9294715" y="6856529"/>
            <a:ext cx="585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most influential factors of sick are:</a:t>
            </a:r>
          </a:p>
          <a:p>
            <a:r>
              <a:rPr lang="en-US" sz="2400" dirty="0">
                <a:solidFill>
                  <a:srgbClr val="00A698"/>
                </a:solidFill>
                <a:latin typeface="Ubuntu medium" panose="020B0604030602030204" pitchFamily="34" charset="0"/>
              </a:rPr>
              <a:t>Chlamydiosis,</a:t>
            </a:r>
            <a:r>
              <a:rPr lang="en-IN" sz="2400" dirty="0">
                <a:solidFill>
                  <a:srgbClr val="00A698"/>
                </a:solidFill>
                <a:latin typeface="Ubuntu medium" panose="020B0604030602030204" pitchFamily="34" charset="0"/>
              </a:rPr>
              <a:t> Conjunctivitis,</a:t>
            </a:r>
            <a:r>
              <a:rPr lang="en-US" sz="2400" dirty="0">
                <a:solidFill>
                  <a:srgbClr val="00A698"/>
                </a:solidFill>
                <a:latin typeface="Ubuntu" panose="020B0504030602030204" pitchFamily="34" charset="0"/>
              </a:rPr>
              <a:t> </a:t>
            </a:r>
            <a:r>
              <a:rPr lang="en-IN" sz="2400" dirty="0">
                <a:solidFill>
                  <a:srgbClr val="00A698"/>
                </a:solidFill>
                <a:latin typeface="Ubuntu medium" panose="020B0604030602030204" pitchFamily="34" charset="0"/>
              </a:rPr>
              <a:t>Bursitis</a:t>
            </a:r>
            <a:endParaRPr lang="en-US" sz="2400" dirty="0">
              <a:solidFill>
                <a:srgbClr val="00A698"/>
              </a:solidFill>
              <a:latin typeface="Ubuntu medium" panose="020B060403060203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BB80E6-1154-3F08-8A1A-4C12BA01FA09}"/>
              </a:ext>
            </a:extLst>
          </p:cNvPr>
          <p:cNvSpPr/>
          <p:nvPr/>
        </p:nvSpPr>
        <p:spPr>
          <a:xfrm flipV="1">
            <a:off x="17948355" y="9564294"/>
            <a:ext cx="914401" cy="1786945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5A7AB-D1D0-A7C9-1E77-1E6EDE038158}"/>
              </a:ext>
            </a:extLst>
          </p:cNvPr>
          <p:cNvSpPr txBox="1"/>
          <p:nvPr/>
        </p:nvSpPr>
        <p:spPr>
          <a:xfrm>
            <a:off x="1866071" y="2650102"/>
            <a:ext cx="20275295" cy="67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Injury causes and sick causes using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93047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33144" y="560500"/>
            <a:ext cx="8565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K nearest neighbors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31100" y="453858"/>
            <a:ext cx="9315450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5D384-3F9E-5DB1-1E40-B22F250BBB23}"/>
              </a:ext>
            </a:extLst>
          </p:cNvPr>
          <p:cNvSpPr txBox="1"/>
          <p:nvPr/>
        </p:nvSpPr>
        <p:spPr>
          <a:xfrm>
            <a:off x="3961726" y="3385877"/>
            <a:ext cx="4364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Testing data 30%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C88A1-B04E-B29F-6295-9DBFA9E83D1C}"/>
              </a:ext>
            </a:extLst>
          </p:cNvPr>
          <p:cNvSpPr txBox="1"/>
          <p:nvPr/>
        </p:nvSpPr>
        <p:spPr>
          <a:xfrm>
            <a:off x="7327731" y="2544935"/>
            <a:ext cx="4547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42E38"/>
                </a:solidFill>
                <a:latin typeface="Ubuntu medium" panose="020B0604030602030204" pitchFamily="34" charset="0"/>
              </a:rPr>
              <a:t>Training data 70%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713A54-9BA2-CE0E-3FB6-90E228BD047E}"/>
              </a:ext>
            </a:extLst>
          </p:cNvPr>
          <p:cNvSpPr/>
          <p:nvPr/>
        </p:nvSpPr>
        <p:spPr>
          <a:xfrm>
            <a:off x="2336297" y="3365125"/>
            <a:ext cx="1152861" cy="4760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822C697-9606-3E8A-BD26-AD1482CB92A4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3383653"/>
            <a:ext cx="498774" cy="457657"/>
          </a:xfrm>
          <a:custGeom>
            <a:avLst/>
            <a:gdLst>
              <a:gd name="T0" fmla="*/ 155 w 200"/>
              <a:gd name="T1" fmla="*/ 183 h 200"/>
              <a:gd name="T2" fmla="*/ 200 w 200"/>
              <a:gd name="T3" fmla="*/ 106 h 200"/>
              <a:gd name="T4" fmla="*/ 111 w 200"/>
              <a:gd name="T5" fmla="*/ 106 h 200"/>
              <a:gd name="T6" fmla="*/ 155 w 200"/>
              <a:gd name="T7" fmla="*/ 183 h 200"/>
              <a:gd name="T8" fmla="*/ 106 w 200"/>
              <a:gd name="T9" fmla="*/ 0 h 200"/>
              <a:gd name="T10" fmla="*/ 106 w 200"/>
              <a:gd name="T11" fmla="*/ 93 h 200"/>
              <a:gd name="T12" fmla="*/ 200 w 200"/>
              <a:gd name="T13" fmla="*/ 93 h 200"/>
              <a:gd name="T14" fmla="*/ 106 w 200"/>
              <a:gd name="T15" fmla="*/ 0 h 200"/>
              <a:gd name="T16" fmla="*/ 119 w 200"/>
              <a:gd name="T17" fmla="*/ 14 h 200"/>
              <a:gd name="T18" fmla="*/ 185 w 200"/>
              <a:gd name="T19" fmla="*/ 81 h 200"/>
              <a:gd name="T20" fmla="*/ 119 w 200"/>
              <a:gd name="T21" fmla="*/ 81 h 200"/>
              <a:gd name="T22" fmla="*/ 119 w 200"/>
              <a:gd name="T23" fmla="*/ 14 h 200"/>
              <a:gd name="T24" fmla="*/ 94 w 200"/>
              <a:gd name="T25" fmla="*/ 100 h 200"/>
              <a:gd name="T26" fmla="*/ 94 w 200"/>
              <a:gd name="T27" fmla="*/ 0 h 200"/>
              <a:gd name="T28" fmla="*/ 0 w 200"/>
              <a:gd name="T29" fmla="*/ 100 h 200"/>
              <a:gd name="T30" fmla="*/ 100 w 200"/>
              <a:gd name="T31" fmla="*/ 200 h 200"/>
              <a:gd name="T32" fmla="*/ 144 w 200"/>
              <a:gd name="T33" fmla="*/ 189 h 200"/>
              <a:gd name="T34" fmla="*/ 94 w 200"/>
              <a:gd name="T35" fmla="*/ 103 h 200"/>
              <a:gd name="T36" fmla="*/ 94 w 200"/>
              <a:gd name="T37" fmla="*/ 10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0" h="200">
                <a:moveTo>
                  <a:pt x="155" y="183"/>
                </a:moveTo>
                <a:cubicBezTo>
                  <a:pt x="181" y="166"/>
                  <a:pt x="198" y="138"/>
                  <a:pt x="200" y="106"/>
                </a:cubicBezTo>
                <a:cubicBezTo>
                  <a:pt x="111" y="106"/>
                  <a:pt x="111" y="106"/>
                  <a:pt x="111" y="106"/>
                </a:cubicBezTo>
                <a:lnTo>
                  <a:pt x="155" y="183"/>
                </a:lnTo>
                <a:close/>
                <a:moveTo>
                  <a:pt x="106" y="0"/>
                </a:moveTo>
                <a:cubicBezTo>
                  <a:pt x="106" y="93"/>
                  <a:pt x="106" y="93"/>
                  <a:pt x="106" y="93"/>
                </a:cubicBezTo>
                <a:cubicBezTo>
                  <a:pt x="200" y="93"/>
                  <a:pt x="200" y="93"/>
                  <a:pt x="200" y="93"/>
                </a:cubicBezTo>
                <a:cubicBezTo>
                  <a:pt x="197" y="43"/>
                  <a:pt x="156" y="3"/>
                  <a:pt x="106" y="0"/>
                </a:cubicBezTo>
                <a:close/>
                <a:moveTo>
                  <a:pt x="119" y="14"/>
                </a:moveTo>
                <a:cubicBezTo>
                  <a:pt x="152" y="21"/>
                  <a:pt x="178" y="48"/>
                  <a:pt x="185" y="81"/>
                </a:cubicBezTo>
                <a:cubicBezTo>
                  <a:pt x="119" y="81"/>
                  <a:pt x="119" y="81"/>
                  <a:pt x="119" y="81"/>
                </a:cubicBezTo>
                <a:lnTo>
                  <a:pt x="119" y="14"/>
                </a:lnTo>
                <a:close/>
                <a:moveTo>
                  <a:pt x="94" y="100"/>
                </a:moveTo>
                <a:cubicBezTo>
                  <a:pt x="94" y="0"/>
                  <a:pt x="94" y="0"/>
                  <a:pt x="94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16" y="200"/>
                  <a:pt x="131" y="196"/>
                  <a:pt x="144" y="189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2"/>
                  <a:pt x="94" y="101"/>
                  <a:pt x="94" y="100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2BA2A0-3B1F-08EA-F589-3BE3D5DBB864}"/>
              </a:ext>
            </a:extLst>
          </p:cNvPr>
          <p:cNvSpPr/>
          <p:nvPr/>
        </p:nvSpPr>
        <p:spPr>
          <a:xfrm>
            <a:off x="2333211" y="2568453"/>
            <a:ext cx="4524789" cy="4761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1">
            <a:extLst>
              <a:ext uri="{FF2B5EF4-FFF2-40B4-BE49-F238E27FC236}">
                <a16:creationId xmlns:a16="http://schemas.microsoft.com/office/drawing/2014/main" id="{12A46C37-EC04-7E8E-7BAF-AAF5DE81B545}"/>
              </a:ext>
            </a:extLst>
          </p:cNvPr>
          <p:cNvSpPr>
            <a:spLocks noEditPoints="1"/>
          </p:cNvSpPr>
          <p:nvPr/>
        </p:nvSpPr>
        <p:spPr bwMode="auto">
          <a:xfrm>
            <a:off x="1582813" y="2551104"/>
            <a:ext cx="570092" cy="523220"/>
          </a:xfrm>
          <a:custGeom>
            <a:avLst/>
            <a:gdLst>
              <a:gd name="T0" fmla="*/ 139 w 199"/>
              <a:gd name="T1" fmla="*/ 69 h 200"/>
              <a:gd name="T2" fmla="*/ 183 w 199"/>
              <a:gd name="T3" fmla="*/ 44 h 200"/>
              <a:gd name="T4" fmla="*/ 106 w 199"/>
              <a:gd name="T5" fmla="*/ 0 h 200"/>
              <a:gd name="T6" fmla="*/ 106 w 199"/>
              <a:gd name="T7" fmla="*/ 50 h 200"/>
              <a:gd name="T8" fmla="*/ 139 w 199"/>
              <a:gd name="T9" fmla="*/ 69 h 200"/>
              <a:gd name="T10" fmla="*/ 50 w 199"/>
              <a:gd name="T11" fmla="*/ 100 h 200"/>
              <a:gd name="T12" fmla="*/ 93 w 199"/>
              <a:gd name="T13" fmla="*/ 50 h 200"/>
              <a:gd name="T14" fmla="*/ 93 w 199"/>
              <a:gd name="T15" fmla="*/ 0 h 200"/>
              <a:gd name="T16" fmla="*/ 0 w 199"/>
              <a:gd name="T17" fmla="*/ 100 h 200"/>
              <a:gd name="T18" fmla="*/ 44 w 199"/>
              <a:gd name="T19" fmla="*/ 183 h 200"/>
              <a:gd name="T20" fmla="*/ 69 w 199"/>
              <a:gd name="T21" fmla="*/ 139 h 200"/>
              <a:gd name="T22" fmla="*/ 50 w 199"/>
              <a:gd name="T23" fmla="*/ 100 h 200"/>
              <a:gd name="T24" fmla="*/ 189 w 199"/>
              <a:gd name="T25" fmla="*/ 55 h 200"/>
              <a:gd name="T26" fmla="*/ 146 w 199"/>
              <a:gd name="T27" fmla="*/ 80 h 200"/>
              <a:gd name="T28" fmla="*/ 149 w 199"/>
              <a:gd name="T29" fmla="*/ 100 h 200"/>
              <a:gd name="T30" fmla="*/ 99 w 199"/>
              <a:gd name="T31" fmla="*/ 150 h 200"/>
              <a:gd name="T32" fmla="*/ 80 w 199"/>
              <a:gd name="T33" fmla="*/ 146 h 200"/>
              <a:gd name="T34" fmla="*/ 55 w 199"/>
              <a:gd name="T35" fmla="*/ 189 h 200"/>
              <a:gd name="T36" fmla="*/ 99 w 199"/>
              <a:gd name="T37" fmla="*/ 200 h 200"/>
              <a:gd name="T38" fmla="*/ 199 w 199"/>
              <a:gd name="T39" fmla="*/ 100 h 200"/>
              <a:gd name="T40" fmla="*/ 189 w 199"/>
              <a:gd name="T41" fmla="*/ 5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99" h="200">
                <a:moveTo>
                  <a:pt x="139" y="69"/>
                </a:moveTo>
                <a:cubicBezTo>
                  <a:pt x="183" y="44"/>
                  <a:pt x="183" y="44"/>
                  <a:pt x="183" y="44"/>
                </a:cubicBezTo>
                <a:cubicBezTo>
                  <a:pt x="166" y="19"/>
                  <a:pt x="138" y="2"/>
                  <a:pt x="106" y="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19" y="52"/>
                  <a:pt x="131" y="59"/>
                  <a:pt x="139" y="69"/>
                </a:cubicBezTo>
                <a:close/>
                <a:moveTo>
                  <a:pt x="50" y="100"/>
                </a:moveTo>
                <a:cubicBezTo>
                  <a:pt x="50" y="74"/>
                  <a:pt x="69" y="53"/>
                  <a:pt x="93" y="50"/>
                </a:cubicBezTo>
                <a:cubicBezTo>
                  <a:pt x="93" y="0"/>
                  <a:pt x="93" y="0"/>
                  <a:pt x="93" y="0"/>
                </a:cubicBezTo>
                <a:cubicBezTo>
                  <a:pt x="41" y="3"/>
                  <a:pt x="0" y="46"/>
                  <a:pt x="0" y="100"/>
                </a:cubicBezTo>
                <a:cubicBezTo>
                  <a:pt x="0" y="134"/>
                  <a:pt x="17" y="165"/>
                  <a:pt x="44" y="183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57" y="130"/>
                  <a:pt x="50" y="116"/>
                  <a:pt x="50" y="100"/>
                </a:cubicBezTo>
                <a:close/>
                <a:moveTo>
                  <a:pt x="189" y="55"/>
                </a:moveTo>
                <a:cubicBezTo>
                  <a:pt x="146" y="80"/>
                  <a:pt x="146" y="80"/>
                  <a:pt x="146" y="80"/>
                </a:cubicBezTo>
                <a:cubicBezTo>
                  <a:pt x="148" y="86"/>
                  <a:pt x="149" y="93"/>
                  <a:pt x="149" y="100"/>
                </a:cubicBezTo>
                <a:cubicBezTo>
                  <a:pt x="149" y="127"/>
                  <a:pt x="127" y="150"/>
                  <a:pt x="99" y="150"/>
                </a:cubicBezTo>
                <a:cubicBezTo>
                  <a:pt x="93" y="150"/>
                  <a:pt x="86" y="148"/>
                  <a:pt x="80" y="146"/>
                </a:cubicBezTo>
                <a:cubicBezTo>
                  <a:pt x="55" y="189"/>
                  <a:pt x="55" y="189"/>
                  <a:pt x="55" y="189"/>
                </a:cubicBezTo>
                <a:cubicBezTo>
                  <a:pt x="68" y="196"/>
                  <a:pt x="84" y="200"/>
                  <a:pt x="99" y="200"/>
                </a:cubicBezTo>
                <a:cubicBezTo>
                  <a:pt x="155" y="200"/>
                  <a:pt x="199" y="155"/>
                  <a:pt x="199" y="100"/>
                </a:cubicBezTo>
                <a:cubicBezTo>
                  <a:pt x="199" y="84"/>
                  <a:pt x="196" y="68"/>
                  <a:pt x="189" y="55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DFE154DA-3A0C-783B-AA6C-37F6DB1BD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13589"/>
              </p:ext>
            </p:extLst>
          </p:nvPr>
        </p:nvGraphicFramePr>
        <p:xfrm>
          <a:off x="1283965" y="4239435"/>
          <a:ext cx="16251768" cy="875723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125884">
                  <a:extLst>
                    <a:ext uri="{9D8B030D-6E8A-4147-A177-3AD203B41FA5}">
                      <a16:colId xmlns:a16="http://schemas.microsoft.com/office/drawing/2014/main" val="3359072376"/>
                    </a:ext>
                  </a:extLst>
                </a:gridCol>
                <a:gridCol w="8125884">
                  <a:extLst>
                    <a:ext uri="{9D8B030D-6E8A-4147-A177-3AD203B41FA5}">
                      <a16:colId xmlns:a16="http://schemas.microsoft.com/office/drawing/2014/main" val="511949061"/>
                    </a:ext>
                  </a:extLst>
                </a:gridCol>
              </a:tblGrid>
              <a:tr h="546846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Injury (all variables) predict Dead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Ubuntu medium" panose="020B06040306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A6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Sick (all variables) predict Dead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Ubuntu medium" panose="020B0604030602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24335"/>
                  </a:ext>
                </a:extLst>
              </a:tr>
              <a:tr h="42114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341822"/>
                  </a:ext>
                </a:extLst>
              </a:tr>
              <a:tr h="399897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3969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6663F1B-AAE5-2648-5BC1-49DA8FC6AB1F}"/>
              </a:ext>
            </a:extLst>
          </p:cNvPr>
          <p:cNvSpPr txBox="1"/>
          <p:nvPr/>
        </p:nvSpPr>
        <p:spPr>
          <a:xfrm>
            <a:off x="12133866" y="2705758"/>
            <a:ext cx="10652981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500"/>
              </a:lnSpc>
            </a:pPr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Conclusion: Overall performances are good</a:t>
            </a: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ADC2ACF-B49F-5914-5CAF-9CF55243C2C3}"/>
              </a:ext>
            </a:extLst>
          </p:cNvPr>
          <p:cNvSpPr>
            <a:spLocks noEditPoints="1"/>
          </p:cNvSpPr>
          <p:nvPr/>
        </p:nvSpPr>
        <p:spPr bwMode="auto">
          <a:xfrm>
            <a:off x="11393174" y="2644291"/>
            <a:ext cx="593725" cy="511761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6CFED2-920C-649D-D8D1-2DE518CFDFCE}"/>
              </a:ext>
            </a:extLst>
          </p:cNvPr>
          <p:cNvSpPr txBox="1"/>
          <p:nvPr/>
        </p:nvSpPr>
        <p:spPr>
          <a:xfrm>
            <a:off x="18010853" y="4100345"/>
            <a:ext cx="5180368" cy="576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K nearest neighbors:</a:t>
            </a:r>
            <a:endParaRPr lang="en-US" sz="4000" dirty="0">
              <a:solidFill>
                <a:srgbClr val="00A698"/>
              </a:solidFill>
              <a:latin typeface="Ubuntu medium" panose="020B0604030602030204" pitchFamily="34" charset="0"/>
            </a:endParaRP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How to choose K?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Both the Injury model and Sick model are better when we choose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K=2, according to the graph.</a:t>
            </a:r>
          </a:p>
          <a:p>
            <a:pPr>
              <a:lnSpc>
                <a:spcPts val="5000"/>
              </a:lnSpc>
            </a:pPr>
            <a:r>
              <a:rPr lang="en-US" sz="2500" b="1" dirty="0">
                <a:solidFill>
                  <a:srgbClr val="00A698"/>
                </a:solidFill>
                <a:latin typeface="Ubuntu" panose="020B0504030602030204" pitchFamily="34" charset="0"/>
              </a:rPr>
              <a:t>Injury model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is more accurate than</a:t>
            </a:r>
          </a:p>
          <a:p>
            <a:pPr>
              <a:lnSpc>
                <a:spcPts val="5000"/>
              </a:lnSpc>
            </a:pPr>
            <a:r>
              <a:rPr lang="en-US" sz="2500" b="1" dirty="0">
                <a:solidFill>
                  <a:schemeClr val="accent2"/>
                </a:solidFill>
                <a:latin typeface="Ubuntu" panose="020B0504030602030204" pitchFamily="34" charset="0"/>
              </a:rPr>
              <a:t>Sick one, </a:t>
            </a:r>
            <a:r>
              <a:rPr lang="en-US" sz="2500" b="1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>
                <a:solidFill>
                  <a:srgbClr val="00A698"/>
                </a:solidFill>
                <a:latin typeface="Ubuntu medium" panose="020B0604030602030204" pitchFamily="34" charset="0"/>
              </a:rPr>
              <a:t>91.8% &gt; </a:t>
            </a:r>
            <a:r>
              <a:rPr lang="en-US" sz="2800" dirty="0">
                <a:solidFill>
                  <a:schemeClr val="accent2"/>
                </a:solidFill>
                <a:latin typeface="Ubuntu medium" panose="020B0604030602030204" pitchFamily="34" charset="0"/>
              </a:rPr>
              <a:t>86%</a:t>
            </a: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Both in training and testing data.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9B88AB-E3B5-F790-FE62-722BB36F9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05" y="4924539"/>
            <a:ext cx="6108700" cy="401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CEE063-27DB-231C-C0AD-EDD2AF8FC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46" y="9091510"/>
            <a:ext cx="5576608" cy="38076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C879B3-BA76-75DF-AAA4-E680F307F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04" y="4857750"/>
            <a:ext cx="6153573" cy="4013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9810A9-9F9A-0911-2C77-7BF2B0E29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813" y="9099802"/>
            <a:ext cx="5634963" cy="38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6B512169-B90F-3DDA-776D-461733B678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763" y="-1247646"/>
            <a:ext cx="10010780" cy="10010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264" y="595036"/>
            <a:ext cx="8311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Models' comparison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837714" y="442468"/>
            <a:ext cx="8665029" cy="1320800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00740" y="5940444"/>
            <a:ext cx="43822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0182C3"/>
                </a:solidFill>
                <a:latin typeface="Ubuntu medium" panose="020B0604030602030204" pitchFamily="34" charset="0"/>
              </a:rPr>
              <a:t>Logistic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1466" y="5880669"/>
            <a:ext cx="403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A698"/>
                </a:solidFill>
                <a:latin typeface="Ubuntu medium" panose="020B0604030602030204" pitchFamily="34" charset="0"/>
              </a:rPr>
              <a:t>KNN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069611" y="5991403"/>
            <a:ext cx="42236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9F00"/>
                </a:solidFill>
                <a:latin typeface="Ubuntu medium" panose="020B0604030602030204" pitchFamily="34" charset="0"/>
              </a:rPr>
              <a:t>SVM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3244" y="6997549"/>
            <a:ext cx="3744689" cy="18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1. Use Injury and the detailed variables to predict Dead.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2.Use Sick and related variables to predict Dead.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178456" y="3808755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483433" y="3801501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788410" y="3815197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178456" y="6780555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74356" y="6786905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784768" y="6771570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99D4AA-21A3-9094-201A-E04FF600A2C0}"/>
              </a:ext>
            </a:extLst>
          </p:cNvPr>
          <p:cNvSpPr txBox="1"/>
          <p:nvPr/>
        </p:nvSpPr>
        <p:spPr>
          <a:xfrm>
            <a:off x="7906605" y="7145606"/>
            <a:ext cx="3744689" cy="18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1. Use Injury and the detailed variables to predict Dead.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2.Use Sick and related variables to predict Dead.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923ABB-2C54-0723-6971-43A67D174D37}"/>
              </a:ext>
            </a:extLst>
          </p:cNvPr>
          <p:cNvSpPr txBox="1"/>
          <p:nvPr/>
        </p:nvSpPr>
        <p:spPr>
          <a:xfrm>
            <a:off x="2244438" y="9285698"/>
            <a:ext cx="444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Evaluation index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CE383-3CEC-5EE9-DBE5-BD5BFC4EFDAA}"/>
              </a:ext>
            </a:extLst>
          </p:cNvPr>
          <p:cNvSpPr txBox="1"/>
          <p:nvPr/>
        </p:nvSpPr>
        <p:spPr>
          <a:xfrm>
            <a:off x="2547280" y="9808918"/>
            <a:ext cx="3744689" cy="92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Confusion matrix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ROC / AUC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A755D-5AC7-EC52-EA83-7F7EFCEA9448}"/>
              </a:ext>
            </a:extLst>
          </p:cNvPr>
          <p:cNvSpPr txBox="1"/>
          <p:nvPr/>
        </p:nvSpPr>
        <p:spPr>
          <a:xfrm>
            <a:off x="7694294" y="9285698"/>
            <a:ext cx="403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A698"/>
                </a:solidFill>
                <a:latin typeface="Ubuntu medium" panose="020B0604030602030204" pitchFamily="34" charset="0"/>
              </a:rPr>
              <a:t>Evaluation index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53C46E-D74F-541E-6E5A-FC7E48631040}"/>
              </a:ext>
            </a:extLst>
          </p:cNvPr>
          <p:cNvSpPr txBox="1"/>
          <p:nvPr/>
        </p:nvSpPr>
        <p:spPr>
          <a:xfrm>
            <a:off x="7761466" y="9890554"/>
            <a:ext cx="3744689" cy="92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Confusion matrix</a:t>
            </a:r>
          </a:p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K chosen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71D2D-C67A-A9E8-843E-FDF1EC413BE3}"/>
              </a:ext>
            </a:extLst>
          </p:cNvPr>
          <p:cNvSpPr txBox="1"/>
          <p:nvPr/>
        </p:nvSpPr>
        <p:spPr>
          <a:xfrm>
            <a:off x="13054415" y="6868661"/>
            <a:ext cx="403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Evaluation index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3FC6E9-1BED-CD75-CCE3-77651265DC83}"/>
              </a:ext>
            </a:extLst>
          </p:cNvPr>
          <p:cNvSpPr txBox="1"/>
          <p:nvPr/>
        </p:nvSpPr>
        <p:spPr>
          <a:xfrm>
            <a:off x="12938434" y="9891978"/>
            <a:ext cx="4486008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SVM: Precision:</a:t>
            </a: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61%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 Recall:</a:t>
            </a:r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8.1%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E6BC151-14AD-E306-46BC-F0B07A7C91FF}"/>
              </a:ext>
            </a:extLst>
          </p:cNvPr>
          <p:cNvSpPr>
            <a:spLocks noEditPoints="1"/>
          </p:cNvSpPr>
          <p:nvPr/>
        </p:nvSpPr>
        <p:spPr bwMode="auto">
          <a:xfrm>
            <a:off x="9184210" y="4199927"/>
            <a:ext cx="1373579" cy="1166192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1383E32-C5DE-71F1-9C54-738946D5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508" y="4095972"/>
            <a:ext cx="1505861" cy="1368070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A0E82975-0037-654A-CD80-33B6FB681EF5}"/>
              </a:ext>
            </a:extLst>
          </p:cNvPr>
          <p:cNvSpPr>
            <a:spLocks noEditPoints="1"/>
          </p:cNvSpPr>
          <p:nvPr/>
        </p:nvSpPr>
        <p:spPr bwMode="auto">
          <a:xfrm>
            <a:off x="3778797" y="4144845"/>
            <a:ext cx="1373579" cy="1166192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27B5471-E805-D3B6-6E36-962383660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612" y="7895968"/>
            <a:ext cx="4157675" cy="169095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EAC4CE-EC54-18CB-30A0-52A79F6F6059}"/>
              </a:ext>
            </a:extLst>
          </p:cNvPr>
          <p:cNvSpPr txBox="1"/>
          <p:nvPr/>
        </p:nvSpPr>
        <p:spPr>
          <a:xfrm>
            <a:off x="4885563" y="1972437"/>
            <a:ext cx="13583558" cy="127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Predicting death is a classification problem, so we tried four different algorithms and compared with the performances of models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4AFA4D6-7219-82E9-BE2D-B0E1D0659C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791" y="-840992"/>
            <a:ext cx="8440178" cy="8440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B84EDD-FEF2-7FC9-B291-37A0ABEB135C}"/>
              </a:ext>
            </a:extLst>
          </p:cNvPr>
          <p:cNvSpPr txBox="1"/>
          <p:nvPr/>
        </p:nvSpPr>
        <p:spPr>
          <a:xfrm>
            <a:off x="2946940" y="12012355"/>
            <a:ext cx="21430710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500"/>
              </a:lnSpc>
            </a:pPr>
            <a:r>
              <a:rPr lang="en-US" sz="4000" dirty="0">
                <a:solidFill>
                  <a:srgbClr val="FF0000"/>
                </a:solidFill>
                <a:latin typeface="Ubuntu medium" panose="020B0604030602030204" pitchFamily="34" charset="0"/>
              </a:rPr>
              <a:t>Both logistic Regression and K nearest neighbors (k=2) are good model to choose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C677C74C-7C7B-ECF3-BEE0-A143A147BD3B}"/>
              </a:ext>
            </a:extLst>
          </p:cNvPr>
          <p:cNvSpPr>
            <a:spLocks noEditPoints="1"/>
          </p:cNvSpPr>
          <p:nvPr/>
        </p:nvSpPr>
        <p:spPr bwMode="auto">
          <a:xfrm>
            <a:off x="2121043" y="11953010"/>
            <a:ext cx="593725" cy="511761"/>
          </a:xfrm>
          <a:custGeom>
            <a:avLst/>
            <a:gdLst>
              <a:gd name="T0" fmla="*/ 153 w 188"/>
              <a:gd name="T1" fmla="*/ 0 h 156"/>
              <a:gd name="T2" fmla="*/ 152 w 188"/>
              <a:gd name="T3" fmla="*/ 1 h 156"/>
              <a:gd name="T4" fmla="*/ 133 w 188"/>
              <a:gd name="T5" fmla="*/ 21 h 156"/>
              <a:gd name="T6" fmla="*/ 133 w 188"/>
              <a:gd name="T7" fmla="*/ 18 h 156"/>
              <a:gd name="T8" fmla="*/ 131 w 188"/>
              <a:gd name="T9" fmla="*/ 18 h 156"/>
              <a:gd name="T10" fmla="*/ 0 w 188"/>
              <a:gd name="T11" fmla="*/ 18 h 156"/>
              <a:gd name="T12" fmla="*/ 0 w 188"/>
              <a:gd name="T13" fmla="*/ 153 h 156"/>
              <a:gd name="T14" fmla="*/ 7 w 188"/>
              <a:gd name="T15" fmla="*/ 153 h 156"/>
              <a:gd name="T16" fmla="*/ 7 w 188"/>
              <a:gd name="T17" fmla="*/ 156 h 156"/>
              <a:gd name="T18" fmla="*/ 136 w 188"/>
              <a:gd name="T19" fmla="*/ 156 h 156"/>
              <a:gd name="T20" fmla="*/ 136 w 188"/>
              <a:gd name="T21" fmla="*/ 70 h 156"/>
              <a:gd name="T22" fmla="*/ 188 w 188"/>
              <a:gd name="T23" fmla="*/ 27 h 156"/>
              <a:gd name="T24" fmla="*/ 153 w 188"/>
              <a:gd name="T25" fmla="*/ 0 h 156"/>
              <a:gd name="T26" fmla="*/ 130 w 188"/>
              <a:gd name="T27" fmla="*/ 24 h 156"/>
              <a:gd name="T28" fmla="*/ 56 w 188"/>
              <a:gd name="T29" fmla="*/ 100 h 156"/>
              <a:gd name="T30" fmla="*/ 46 w 188"/>
              <a:gd name="T31" fmla="*/ 68 h 156"/>
              <a:gd name="T32" fmla="*/ 5 w 188"/>
              <a:gd name="T33" fmla="*/ 74 h 156"/>
              <a:gd name="T34" fmla="*/ 48 w 188"/>
              <a:gd name="T35" fmla="*/ 143 h 156"/>
              <a:gd name="T36" fmla="*/ 130 w 188"/>
              <a:gd name="T37" fmla="*/ 75 h 156"/>
              <a:gd name="T38" fmla="*/ 130 w 188"/>
              <a:gd name="T39" fmla="*/ 149 h 156"/>
              <a:gd name="T40" fmla="*/ 7 w 188"/>
              <a:gd name="T41" fmla="*/ 149 h 156"/>
              <a:gd name="T42" fmla="*/ 3 w 188"/>
              <a:gd name="T43" fmla="*/ 149 h 156"/>
              <a:gd name="T44" fmla="*/ 3 w 188"/>
              <a:gd name="T45" fmla="*/ 22 h 156"/>
              <a:gd name="T46" fmla="*/ 130 w 188"/>
              <a:gd name="T47" fmla="*/ 22 h 156"/>
              <a:gd name="T48" fmla="*/ 130 w 188"/>
              <a:gd name="T49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" h="156">
                <a:moveTo>
                  <a:pt x="153" y="0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44" y="9"/>
                  <a:pt x="133" y="21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1" y="18"/>
                  <a:pt x="131" y="18"/>
                  <a:pt x="131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3"/>
                  <a:pt x="0" y="153"/>
                  <a:pt x="0" y="153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6"/>
                  <a:pt x="7" y="156"/>
                  <a:pt x="7" y="156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88" y="27"/>
                  <a:pt x="188" y="27"/>
                  <a:pt x="188" y="27"/>
                </a:cubicBezTo>
                <a:lnTo>
                  <a:pt x="153" y="0"/>
                </a:lnTo>
                <a:close/>
                <a:moveTo>
                  <a:pt x="130" y="24"/>
                </a:moveTo>
                <a:cubicBezTo>
                  <a:pt x="102" y="53"/>
                  <a:pt x="58" y="98"/>
                  <a:pt x="56" y="100"/>
                </a:cubicBezTo>
                <a:cubicBezTo>
                  <a:pt x="54" y="96"/>
                  <a:pt x="46" y="68"/>
                  <a:pt x="46" y="68"/>
                </a:cubicBezTo>
                <a:cubicBezTo>
                  <a:pt x="5" y="74"/>
                  <a:pt x="5" y="74"/>
                  <a:pt x="5" y="74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130" y="75"/>
                  <a:pt x="130" y="75"/>
                  <a:pt x="130" y="75"/>
                </a:cubicBezTo>
                <a:cubicBezTo>
                  <a:pt x="130" y="109"/>
                  <a:pt x="130" y="147"/>
                  <a:pt x="130" y="149"/>
                </a:cubicBezTo>
                <a:cubicBezTo>
                  <a:pt x="127" y="149"/>
                  <a:pt x="26" y="149"/>
                  <a:pt x="7" y="149"/>
                </a:cubicBezTo>
                <a:cubicBezTo>
                  <a:pt x="5" y="149"/>
                  <a:pt x="4" y="149"/>
                  <a:pt x="3" y="149"/>
                </a:cubicBezTo>
                <a:cubicBezTo>
                  <a:pt x="3" y="146"/>
                  <a:pt x="3" y="25"/>
                  <a:pt x="3" y="22"/>
                </a:cubicBezTo>
                <a:cubicBezTo>
                  <a:pt x="7" y="22"/>
                  <a:pt x="126" y="22"/>
                  <a:pt x="130" y="22"/>
                </a:cubicBezTo>
                <a:cubicBezTo>
                  <a:pt x="130" y="22"/>
                  <a:pt x="130" y="23"/>
                  <a:pt x="130" y="2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D6C90-3867-EE14-012A-6E7D1B16ECC2}"/>
              </a:ext>
            </a:extLst>
          </p:cNvPr>
          <p:cNvSpPr txBox="1"/>
          <p:nvPr/>
        </p:nvSpPr>
        <p:spPr>
          <a:xfrm>
            <a:off x="18374588" y="5997799"/>
            <a:ext cx="42236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9F00"/>
                </a:solidFill>
                <a:latin typeface="Ubuntu medium" panose="020B0604030602030204" pitchFamily="34" charset="0"/>
              </a:rPr>
              <a:t>K means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A78E4-5AD1-D9D9-BE91-97786DD705B1}"/>
              </a:ext>
            </a:extLst>
          </p:cNvPr>
          <p:cNvSpPr/>
          <p:nvPr/>
        </p:nvSpPr>
        <p:spPr>
          <a:xfrm>
            <a:off x="18093387" y="3821593"/>
            <a:ext cx="4574267" cy="7686675"/>
          </a:xfrm>
          <a:prstGeom prst="rect">
            <a:avLst/>
          </a:prstGeom>
          <a:noFill/>
          <a:ln w="38100">
            <a:solidFill>
              <a:srgbClr val="C2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11E0D2-5F51-8408-424E-7C8189514BDA}"/>
              </a:ext>
            </a:extLst>
          </p:cNvPr>
          <p:cNvCxnSpPr/>
          <p:nvPr/>
        </p:nvCxnSpPr>
        <p:spPr>
          <a:xfrm>
            <a:off x="18089745" y="6777966"/>
            <a:ext cx="4574267" cy="0"/>
          </a:xfrm>
          <a:prstGeom prst="line">
            <a:avLst/>
          </a:prstGeom>
          <a:ln w="28575">
            <a:solidFill>
              <a:srgbClr val="C2C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103C66-249C-3FF8-2705-32B18BACF349}"/>
              </a:ext>
            </a:extLst>
          </p:cNvPr>
          <p:cNvSpPr txBox="1"/>
          <p:nvPr/>
        </p:nvSpPr>
        <p:spPr>
          <a:xfrm>
            <a:off x="18359392" y="6854470"/>
            <a:ext cx="403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Evaluation index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8B564-F504-3C71-4141-C3FEA8822F41}"/>
              </a:ext>
            </a:extLst>
          </p:cNvPr>
          <p:cNvSpPr txBox="1"/>
          <p:nvPr/>
        </p:nvSpPr>
        <p:spPr>
          <a:xfrm>
            <a:off x="18324874" y="8588831"/>
            <a:ext cx="4027731" cy="501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K means Accuracy</a:t>
            </a:r>
            <a:r>
              <a:rPr lang="en-AU" sz="2000" dirty="0">
                <a:solidFill>
                  <a:srgbClr val="4F5153"/>
                </a:solidFill>
                <a:latin typeface="Ubuntu" panose="020B0504030602030204" pitchFamily="34" charset="0"/>
              </a:rPr>
              <a:t>: </a:t>
            </a:r>
            <a:r>
              <a:rPr lang="en-AU" sz="2800" dirty="0">
                <a:solidFill>
                  <a:srgbClr val="FF9F00"/>
                </a:solidFill>
                <a:latin typeface="Ubuntu medium" panose="020B0604030602030204" pitchFamily="34" charset="0"/>
              </a:rPr>
              <a:t>23.5% 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K=2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EFC1712-46EB-3C0D-CF88-45F24CE15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414" y="7377690"/>
            <a:ext cx="4385831" cy="12663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C0C3D2-F7B3-B236-89DE-6E868AA3D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3485" y="4102368"/>
            <a:ext cx="1505861" cy="13680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75423E-4E9E-2D9A-A27D-5D1D1D77C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653" y="9003608"/>
            <a:ext cx="3320171" cy="24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48571977-9482-0767-7D88-4E6673FF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05" y="2569115"/>
            <a:ext cx="4818743" cy="47905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53E0B1D-9305-55FF-2FE8-898F97822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19" y="7803981"/>
            <a:ext cx="4821645" cy="47784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2CA2F4-DCF9-F515-8C1D-572119376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37" y="7803981"/>
            <a:ext cx="4818742" cy="479050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59C08F-869C-B72B-9CA6-26258193A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237" y="2569116"/>
            <a:ext cx="4818743" cy="479050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309457" y="6371659"/>
            <a:ext cx="4818743" cy="1004531"/>
          </a:xfrm>
          <a:prstGeom prst="rect">
            <a:avLst/>
          </a:prstGeom>
          <a:solidFill>
            <a:srgbClr val="0182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562492" y="6371659"/>
            <a:ext cx="4818743" cy="1004531"/>
          </a:xfrm>
          <a:prstGeom prst="rect">
            <a:avLst/>
          </a:prstGeom>
          <a:solidFill>
            <a:srgbClr val="00A69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62491" y="11589955"/>
            <a:ext cx="4818743" cy="1004531"/>
          </a:xfrm>
          <a:prstGeom prst="rect">
            <a:avLst/>
          </a:prstGeom>
          <a:solidFill>
            <a:srgbClr val="EE22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309457" y="11577924"/>
            <a:ext cx="4818743" cy="1004531"/>
          </a:xfrm>
          <a:prstGeom prst="rect">
            <a:avLst/>
          </a:prstGeom>
          <a:solidFill>
            <a:srgbClr val="FF9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68786" y="2191396"/>
            <a:ext cx="772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0182C3"/>
                </a:solidFill>
                <a:latin typeface="Ubuntu medium" panose="020B0604030602030204" pitchFamily="34" charset="0"/>
              </a:rPr>
              <a:t>1. Main causes conclusion</a:t>
            </a:r>
          </a:p>
          <a:p>
            <a:endParaRPr lang="en-US" sz="4500" dirty="0">
              <a:solidFill>
                <a:srgbClr val="0182C3"/>
              </a:solidFill>
              <a:latin typeface="Ubuntu medium" panose="020B06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65833" y="5979244"/>
            <a:ext cx="72144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00A698"/>
                </a:solidFill>
                <a:latin typeface="Ubuntu medium" panose="020B0604030602030204" pitchFamily="34" charset="0"/>
              </a:rPr>
              <a:t>2. Model summary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35614" y="7870526"/>
            <a:ext cx="61856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FF9F00"/>
                </a:solidFill>
                <a:latin typeface="Ubuntu medium" panose="020B0604030602030204" pitchFamily="34" charset="0"/>
              </a:rPr>
              <a:t>3. Actions advice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459495" y="10988296"/>
            <a:ext cx="6185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rgbClr val="EE2201"/>
                </a:solidFill>
                <a:latin typeface="Ubuntu medium" panose="020B0604030602030204" pitchFamily="34" charset="0"/>
              </a:rPr>
              <a:t>4. Future study</a:t>
            </a:r>
          </a:p>
          <a:p>
            <a:endParaRPr lang="en-US" sz="4500" dirty="0">
              <a:solidFill>
                <a:srgbClr val="EE2201"/>
              </a:solidFill>
              <a:latin typeface="Ubuntu medium" panose="020B06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63750" y="2968408"/>
            <a:ext cx="11295529" cy="278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The main causes lead to koala’s death are </a:t>
            </a:r>
            <a:r>
              <a:rPr lang="en-US" sz="2400" b="1" dirty="0">
                <a:solidFill>
                  <a:srgbClr val="0182C3"/>
                </a:solidFill>
                <a:latin typeface="Ubuntu" panose="020B0504030602030204" pitchFamily="34" charset="0"/>
              </a:rPr>
              <a:t>Vehicle Hit 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and </a:t>
            </a:r>
            <a:r>
              <a:rPr lang="en-US" sz="2400" b="1" dirty="0">
                <a:solidFill>
                  <a:srgbClr val="0182C3"/>
                </a:solidFill>
                <a:latin typeface="Ubuntu" panose="020B0504030602030204" pitchFamily="34" charset="0"/>
              </a:rPr>
              <a:t>sick.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Most common sickness in Koalas are: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9F00"/>
                </a:solidFill>
                <a:latin typeface="Ubuntu medium" panose="020B0604030602030204" pitchFamily="34" charset="0"/>
              </a:rPr>
              <a:t>    Conjunctivitis, Cystitis ,Wasted,</a:t>
            </a:r>
            <a:r>
              <a:rPr lang="en-US" sz="2400" dirty="0">
                <a:solidFill>
                  <a:srgbClr val="00A698"/>
                </a:solidFill>
                <a:latin typeface="Ubuntu medium" panose="020B0604030602030204" pitchFamily="34" charset="0"/>
              </a:rPr>
              <a:t> </a:t>
            </a:r>
            <a:r>
              <a:rPr lang="en-US" sz="2400" dirty="0">
                <a:solidFill>
                  <a:srgbClr val="FF9F00"/>
                </a:solidFill>
                <a:latin typeface="Ubuntu medium" panose="020B0604030602030204" pitchFamily="34" charset="0"/>
              </a:rPr>
              <a:t>Chlamydiosis and </a:t>
            </a:r>
            <a:r>
              <a:rPr lang="en-IN" sz="2400" dirty="0">
                <a:solidFill>
                  <a:srgbClr val="FF9F00"/>
                </a:solidFill>
                <a:latin typeface="Ubuntu medium" panose="020B0604030602030204" pitchFamily="34" charset="0"/>
              </a:rPr>
              <a:t>Bursitis.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most influential factors of Injury are: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  <a:latin typeface="Ubuntu medium" panose="020B0604030602030204" pitchFamily="34" charset="0"/>
              </a:rPr>
              <a:t>    Caused by dog, vehicle hit and fall.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465714" y="6736730"/>
            <a:ext cx="9735670" cy="105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sz="2400" b="1" dirty="0">
                <a:solidFill>
                  <a:srgbClr val="00A698"/>
                </a:solidFill>
                <a:latin typeface="Ubuntu" panose="020B0504030602030204" pitchFamily="34" charset="0"/>
              </a:rPr>
              <a:t>Logistic regression</a:t>
            </a:r>
            <a:r>
              <a:rPr lang="en-US" sz="2400" dirty="0">
                <a:solidFill>
                  <a:srgbClr val="00A698"/>
                </a:solidFill>
                <a:latin typeface="Ubuntu" panose="020B0504030602030204" pitchFamily="34" charset="0"/>
              </a:rPr>
              <a:t> 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and </a:t>
            </a:r>
            <a:r>
              <a:rPr lang="en-US" sz="2400" b="1" dirty="0">
                <a:solidFill>
                  <a:srgbClr val="00A698"/>
                </a:solidFill>
                <a:latin typeface="Ubuntu" panose="020B0504030602030204" pitchFamily="34" charset="0"/>
              </a:rPr>
              <a:t>KNN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 are two good performances models to predict death, both in injury and sick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59496" y="8655356"/>
            <a:ext cx="10670303" cy="20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Animal Protection Organization: Fundings on koala </a:t>
            </a:r>
            <a:r>
              <a:rPr lang="en-US" sz="2400" dirty="0">
                <a:solidFill>
                  <a:srgbClr val="FF9F00"/>
                </a:solidFill>
                <a:latin typeface="Ubuntu" panose="020B0504030602030204" pitchFamily="34" charset="0"/>
              </a:rPr>
              <a:t>sickness research.</a:t>
            </a: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State Government:  Take actions to </a:t>
            </a:r>
            <a:r>
              <a:rPr lang="en-US" sz="2400" dirty="0">
                <a:solidFill>
                  <a:srgbClr val="FF9F00"/>
                </a:solidFill>
                <a:latin typeface="Ubuntu" panose="020B0504030602030204" pitchFamily="34" charset="0"/>
              </a:rPr>
              <a:t>protect koalas’ home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, such as put signs near roads of koalas’ habitat.</a:t>
            </a: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Local community:  </a:t>
            </a:r>
            <a:r>
              <a:rPr lang="en-US" sz="2400" dirty="0">
                <a:solidFill>
                  <a:srgbClr val="FF9F00"/>
                </a:solidFill>
                <a:latin typeface="Ubuntu" panose="020B0504030602030204" pitchFamily="34" charset="0"/>
              </a:rPr>
              <a:t>Koalas information 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telling.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63750" y="11726960"/>
            <a:ext cx="11418933" cy="105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Using </a:t>
            </a:r>
            <a:r>
              <a:rPr lang="en-US" sz="2400" dirty="0">
                <a:solidFill>
                  <a:srgbClr val="FF0000"/>
                </a:solidFill>
                <a:latin typeface="Ubuntu" panose="020B0504030602030204" pitchFamily="34" charset="0"/>
              </a:rPr>
              <a:t>other variables (deleted ones) </a:t>
            </a:r>
            <a:r>
              <a:rPr lang="en-US" sz="2400" dirty="0">
                <a:solidFill>
                  <a:srgbClr val="4F5153"/>
                </a:solidFill>
                <a:latin typeface="Ubuntu" panose="020B0504030602030204" pitchFamily="34" charset="0"/>
              </a:rPr>
              <a:t>to do research, such as location clustering.</a:t>
            </a:r>
          </a:p>
          <a:p>
            <a:pPr marL="342900" indent="-342900">
              <a:lnSpc>
                <a:spcPts val="4000"/>
              </a:lnSpc>
              <a:buFont typeface="Wingdings" pitchFamily="2" charset="2"/>
              <a:buChar char="v"/>
            </a:pPr>
            <a:r>
              <a:rPr lang="en-US" altLang="zh-CN" sz="2400" dirty="0">
                <a:solidFill>
                  <a:srgbClr val="4F5153"/>
                </a:solidFill>
                <a:latin typeface="Ubuntu" panose="020B0504030602030204" pitchFamily="34" charset="0"/>
              </a:rPr>
              <a:t>Generate </a:t>
            </a:r>
            <a:r>
              <a:rPr lang="en-US" altLang="zh-CN" sz="2400" dirty="0">
                <a:solidFill>
                  <a:srgbClr val="FF0000"/>
                </a:solidFill>
                <a:latin typeface="Ubuntu" panose="020B0504030602030204" pitchFamily="34" charset="0"/>
              </a:rPr>
              <a:t>deep learning </a:t>
            </a:r>
            <a:r>
              <a:rPr lang="en-US" altLang="zh-CN" sz="2400" dirty="0">
                <a:solidFill>
                  <a:srgbClr val="4F5153"/>
                </a:solidFill>
                <a:latin typeface="Ubuntu" panose="020B0504030602030204" pitchFamily="34" charset="0"/>
              </a:rPr>
              <a:t>models to predict independent variables.</a:t>
            </a:r>
            <a:endParaRPr lang="en-US" sz="24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2306" y="6497062"/>
            <a:ext cx="461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buntu medium" panose="020B0604030602030204" pitchFamily="34" charset="0"/>
              </a:rPr>
              <a:t>Main causes 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59599" y="6581536"/>
            <a:ext cx="326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buntu medium" panose="020B0604030602030204" pitchFamily="34" charset="0"/>
              </a:rPr>
              <a:t>Model summary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2305" y="11753693"/>
            <a:ext cx="2917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buntu medium" panose="020B0604030602030204" pitchFamily="34" charset="0"/>
              </a:rPr>
              <a:t>Future study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5828" y="11741661"/>
            <a:ext cx="2917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Ubuntu medium" panose="020B0604030602030204" pitchFamily="34" charset="0"/>
              </a:rPr>
              <a:t>Actions advice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29831-DD91-179F-9A6C-E5EB2EDF6A47}"/>
              </a:ext>
            </a:extLst>
          </p:cNvPr>
          <p:cNvSpPr/>
          <p:nvPr/>
        </p:nvSpPr>
        <p:spPr>
          <a:xfrm>
            <a:off x="6242691" y="561567"/>
            <a:ext cx="11040993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557B6-54A4-D213-B38C-315C3A8CB452}"/>
              </a:ext>
            </a:extLst>
          </p:cNvPr>
          <p:cNvSpPr txBox="1"/>
          <p:nvPr/>
        </p:nvSpPr>
        <p:spPr>
          <a:xfrm>
            <a:off x="7604733" y="682370"/>
            <a:ext cx="8926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Storytelling and Advice</a:t>
            </a:r>
          </a:p>
        </p:txBody>
      </p:sp>
    </p:spTree>
    <p:extLst>
      <p:ext uri="{BB962C8B-B14F-4D97-AF65-F5344CB8AC3E}">
        <p14:creationId xmlns:p14="http://schemas.microsoft.com/office/powerpoint/2010/main" val="207173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5413" y="11657329"/>
            <a:ext cx="12109138" cy="541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[1] https://</a:t>
            </a:r>
            <a:r>
              <a:rPr lang="en-US" sz="2500" dirty="0" err="1">
                <a:solidFill>
                  <a:srgbClr val="4F5153"/>
                </a:solidFill>
                <a:latin typeface="Ubuntu" panose="020B0504030602030204" pitchFamily="34" charset="0"/>
              </a:rPr>
              <a:t>environment.des.qld.gov.au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/wildlife/animals/living-with/koalas/facts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429831-DD91-179F-9A6C-E5EB2EDF6A47}"/>
              </a:ext>
            </a:extLst>
          </p:cNvPr>
          <p:cNvSpPr/>
          <p:nvPr/>
        </p:nvSpPr>
        <p:spPr>
          <a:xfrm>
            <a:off x="6242691" y="561567"/>
            <a:ext cx="11173047" cy="129540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557B6-54A4-D213-B38C-315C3A8CB452}"/>
              </a:ext>
            </a:extLst>
          </p:cNvPr>
          <p:cNvSpPr txBox="1"/>
          <p:nvPr/>
        </p:nvSpPr>
        <p:spPr>
          <a:xfrm>
            <a:off x="6393057" y="676902"/>
            <a:ext cx="1117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References and Improvements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F2428A8-DA0A-C4D1-960C-E64278BAC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61725"/>
              </p:ext>
            </p:extLst>
          </p:nvPr>
        </p:nvGraphicFramePr>
        <p:xfrm>
          <a:off x="3141019" y="3191141"/>
          <a:ext cx="18095612" cy="81570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91576">
                  <a:extLst>
                    <a:ext uri="{9D8B030D-6E8A-4147-A177-3AD203B41FA5}">
                      <a16:colId xmlns:a16="http://schemas.microsoft.com/office/drawing/2014/main" val="3288641757"/>
                    </a:ext>
                  </a:extLst>
                </a:gridCol>
                <a:gridCol w="7781059">
                  <a:extLst>
                    <a:ext uri="{9D8B030D-6E8A-4147-A177-3AD203B41FA5}">
                      <a16:colId xmlns:a16="http://schemas.microsoft.com/office/drawing/2014/main" val="3288810660"/>
                    </a:ext>
                  </a:extLst>
                </a:gridCol>
                <a:gridCol w="9022977">
                  <a:extLst>
                    <a:ext uri="{9D8B030D-6E8A-4147-A177-3AD203B41FA5}">
                      <a16:colId xmlns:a16="http://schemas.microsoft.com/office/drawing/2014/main" val="1042479875"/>
                    </a:ext>
                  </a:extLst>
                </a:gridCol>
              </a:tblGrid>
              <a:tr h="8557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Trail presentation feedback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</a:rPr>
                        <a:t>Final presentation improvement</a:t>
                      </a:r>
                      <a:endParaRPr lang="en-US" sz="28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621724"/>
                  </a:ext>
                </a:extLst>
              </a:tr>
              <a:tr h="4894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How does your project solve a problem? Don’t be general. Talk about specifics.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2:Analyze  the main causes leading koalas to death.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Using different algorithm models to predict death.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69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data collection: you didn't explain.</a:t>
                      </a:r>
                      <a:endParaRPr lang="en-AU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4: how we get our main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68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5-data confess: predict death from injury and sickness. Why not use the type of injury and sickness? You can use a one-hot encoding of categorical variables (dependent) to predict death. </a:t>
                      </a:r>
                      <a:endParaRPr lang="en-AU" sz="2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12: Define variables</a:t>
                      </a:r>
                    </a:p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39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what are the most frequent causes of death? What types of injury/sickness?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8-9: </a:t>
                      </a: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General data analysis - </a:t>
                      </a:r>
                      <a:r>
                        <a:rPr lang="en-US" altLang="zh-CN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Injury/</a:t>
                      </a: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Sick</a:t>
                      </a:r>
                    </a:p>
                    <a:p>
                      <a:pPr marL="0" marR="0" lvl="0" indent="0" algn="l" defTabSz="182834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Page 11: Vehicle Hit caused Death/Sick also caused Death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24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25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AU" sz="24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6-storytelling: The slides on deforestation have nothing to do with your analysis. Your conclusions should be taken from your analysis. </a:t>
                      </a:r>
                      <a:endParaRPr lang="en-US" sz="2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 abandon the deforestation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5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96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9" t="-12778" r="-651" b="-14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894"/>
            <a:ext cx="24377650" cy="13714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63987" y="1296312"/>
            <a:ext cx="12439650" cy="135255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0559" y="1428750"/>
            <a:ext cx="1202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Introduction 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236067" y="2949357"/>
            <a:ext cx="1495489" cy="173736"/>
            <a:chOff x="3190056" y="12630456"/>
            <a:chExt cx="1495489" cy="173736"/>
          </a:xfrm>
        </p:grpSpPr>
        <p:sp>
          <p:nvSpPr>
            <p:cNvPr id="7" name="Rectangle 6"/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536150" y="12495213"/>
            <a:ext cx="695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Ubuntu medium" panose="020B0604030602030204" pitchFamily="34" charset="0"/>
              </a:rPr>
              <a:t>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62249" y="4296277"/>
            <a:ext cx="1865376" cy="1865376"/>
          </a:xfrm>
          <a:prstGeom prst="rect">
            <a:avLst/>
          </a:prstGeom>
          <a:noFill/>
          <a:ln w="38100">
            <a:solidFill>
              <a:srgbClr val="01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240780" y="4296277"/>
            <a:ext cx="1865376" cy="1865376"/>
          </a:xfrm>
          <a:prstGeom prst="rect">
            <a:avLst/>
          </a:prstGeom>
          <a:noFill/>
          <a:ln w="381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748339" y="4296277"/>
            <a:ext cx="1865376" cy="1865376"/>
          </a:xfrm>
          <a:prstGeom prst="rect">
            <a:avLst/>
          </a:prstGeom>
          <a:noFill/>
          <a:ln w="381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41600" y="841287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Existing Problems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0627" y="9163555"/>
            <a:ext cx="5113805" cy="2588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‘In February 2022, the status of the koala has recently been changed from vulnerable to endangered.’ [1]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23169" y="9095924"/>
            <a:ext cx="6215716" cy="388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Analyze  the main causes leading koalas to death.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top reasons of koalas’ injury and sickness.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Use different algorithm models to predict death.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3987" y="9312035"/>
            <a:ext cx="5979885" cy="15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Animal Protection Organization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State Government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Local community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27794" y="8358514"/>
            <a:ext cx="467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Our focus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3987" y="8409124"/>
            <a:ext cx="5086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8FC321"/>
                </a:solidFill>
                <a:latin typeface="Ubuntu medium" panose="020B0604030602030204" pitchFamily="34" charset="0"/>
              </a:rPr>
              <a:t>Stakeholders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54355" y="7231908"/>
            <a:ext cx="22757856" cy="0"/>
          </a:xfrm>
          <a:prstGeom prst="line">
            <a:avLst/>
          </a:prstGeom>
          <a:ln w="5715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73880" y="7039473"/>
            <a:ext cx="333919" cy="333919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702373" y="6206892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91402" y="6208485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685672" y="6208485"/>
            <a:ext cx="0" cy="2141475"/>
          </a:xfrm>
          <a:prstGeom prst="line">
            <a:avLst/>
          </a:prstGeom>
          <a:ln w="3175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5"/>
          <p:cNvSpPr>
            <a:spLocks noEditPoints="1"/>
          </p:cNvSpPr>
          <p:nvPr/>
        </p:nvSpPr>
        <p:spPr bwMode="auto">
          <a:xfrm>
            <a:off x="3213590" y="4807476"/>
            <a:ext cx="1067585" cy="870195"/>
          </a:xfrm>
          <a:custGeom>
            <a:avLst/>
            <a:gdLst>
              <a:gd name="T0" fmla="*/ 307 w 320"/>
              <a:gd name="T1" fmla="*/ 0 h 264"/>
              <a:gd name="T2" fmla="*/ 13 w 320"/>
              <a:gd name="T3" fmla="*/ 0 h 264"/>
              <a:gd name="T4" fmla="*/ 0 w 320"/>
              <a:gd name="T5" fmla="*/ 13 h 264"/>
              <a:gd name="T6" fmla="*/ 0 w 320"/>
              <a:gd name="T7" fmla="*/ 40 h 264"/>
              <a:gd name="T8" fmla="*/ 13 w 320"/>
              <a:gd name="T9" fmla="*/ 53 h 264"/>
              <a:gd name="T10" fmla="*/ 307 w 320"/>
              <a:gd name="T11" fmla="*/ 53 h 264"/>
              <a:gd name="T12" fmla="*/ 320 w 320"/>
              <a:gd name="T13" fmla="*/ 40 h 264"/>
              <a:gd name="T14" fmla="*/ 320 w 320"/>
              <a:gd name="T15" fmla="*/ 13 h 264"/>
              <a:gd name="T16" fmla="*/ 307 w 320"/>
              <a:gd name="T17" fmla="*/ 0 h 264"/>
              <a:gd name="T18" fmla="*/ 307 w 320"/>
              <a:gd name="T19" fmla="*/ 106 h 264"/>
              <a:gd name="T20" fmla="*/ 13 w 320"/>
              <a:gd name="T21" fmla="*/ 106 h 264"/>
              <a:gd name="T22" fmla="*/ 0 w 320"/>
              <a:gd name="T23" fmla="*/ 119 h 264"/>
              <a:gd name="T24" fmla="*/ 0 w 320"/>
              <a:gd name="T25" fmla="*/ 145 h 264"/>
              <a:gd name="T26" fmla="*/ 13 w 320"/>
              <a:gd name="T27" fmla="*/ 158 h 264"/>
              <a:gd name="T28" fmla="*/ 307 w 320"/>
              <a:gd name="T29" fmla="*/ 158 h 264"/>
              <a:gd name="T30" fmla="*/ 320 w 320"/>
              <a:gd name="T31" fmla="*/ 145 h 264"/>
              <a:gd name="T32" fmla="*/ 320 w 320"/>
              <a:gd name="T33" fmla="*/ 119 h 264"/>
              <a:gd name="T34" fmla="*/ 307 w 320"/>
              <a:gd name="T35" fmla="*/ 106 h 264"/>
              <a:gd name="T36" fmla="*/ 307 w 320"/>
              <a:gd name="T37" fmla="*/ 211 h 264"/>
              <a:gd name="T38" fmla="*/ 13 w 320"/>
              <a:gd name="T39" fmla="*/ 211 h 264"/>
              <a:gd name="T40" fmla="*/ 0 w 320"/>
              <a:gd name="T41" fmla="*/ 224 h 264"/>
              <a:gd name="T42" fmla="*/ 0 w 320"/>
              <a:gd name="T43" fmla="*/ 251 h 264"/>
              <a:gd name="T44" fmla="*/ 13 w 320"/>
              <a:gd name="T45" fmla="*/ 264 h 264"/>
              <a:gd name="T46" fmla="*/ 307 w 320"/>
              <a:gd name="T47" fmla="*/ 264 h 264"/>
              <a:gd name="T48" fmla="*/ 320 w 320"/>
              <a:gd name="T49" fmla="*/ 251 h 264"/>
              <a:gd name="T50" fmla="*/ 320 w 320"/>
              <a:gd name="T51" fmla="*/ 224 h 264"/>
              <a:gd name="T52" fmla="*/ 307 w 320"/>
              <a:gd name="T53" fmla="*/ 211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0" h="264">
                <a:moveTo>
                  <a:pt x="307" y="0"/>
                </a:move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8"/>
                  <a:pt x="5" y="53"/>
                  <a:pt x="13" y="53"/>
                </a:cubicBezTo>
                <a:cubicBezTo>
                  <a:pt x="307" y="53"/>
                  <a:pt x="307" y="53"/>
                  <a:pt x="307" y="53"/>
                </a:cubicBezTo>
                <a:cubicBezTo>
                  <a:pt x="315" y="53"/>
                  <a:pt x="320" y="48"/>
                  <a:pt x="320" y="40"/>
                </a:cubicBezTo>
                <a:cubicBezTo>
                  <a:pt x="320" y="13"/>
                  <a:pt x="320" y="13"/>
                  <a:pt x="320" y="13"/>
                </a:cubicBezTo>
                <a:cubicBezTo>
                  <a:pt x="320" y="5"/>
                  <a:pt x="315" y="0"/>
                  <a:pt x="307" y="0"/>
                </a:cubicBezTo>
                <a:close/>
                <a:moveTo>
                  <a:pt x="307" y="106"/>
                </a:moveTo>
                <a:cubicBezTo>
                  <a:pt x="13" y="106"/>
                  <a:pt x="13" y="106"/>
                  <a:pt x="13" y="106"/>
                </a:cubicBezTo>
                <a:cubicBezTo>
                  <a:pt x="5" y="106"/>
                  <a:pt x="0" y="111"/>
                  <a:pt x="0" y="119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53"/>
                  <a:pt x="5" y="158"/>
                  <a:pt x="13" y="158"/>
                </a:cubicBezTo>
                <a:cubicBezTo>
                  <a:pt x="307" y="158"/>
                  <a:pt x="307" y="158"/>
                  <a:pt x="307" y="158"/>
                </a:cubicBezTo>
                <a:cubicBezTo>
                  <a:pt x="315" y="158"/>
                  <a:pt x="320" y="153"/>
                  <a:pt x="320" y="145"/>
                </a:cubicBezTo>
                <a:cubicBezTo>
                  <a:pt x="320" y="119"/>
                  <a:pt x="320" y="119"/>
                  <a:pt x="320" y="119"/>
                </a:cubicBezTo>
                <a:cubicBezTo>
                  <a:pt x="320" y="111"/>
                  <a:pt x="315" y="106"/>
                  <a:pt x="307" y="106"/>
                </a:cubicBezTo>
                <a:close/>
                <a:moveTo>
                  <a:pt x="307" y="211"/>
                </a:moveTo>
                <a:cubicBezTo>
                  <a:pt x="13" y="211"/>
                  <a:pt x="13" y="211"/>
                  <a:pt x="13" y="211"/>
                </a:cubicBezTo>
                <a:cubicBezTo>
                  <a:pt x="5" y="211"/>
                  <a:pt x="0" y="216"/>
                  <a:pt x="0" y="224"/>
                </a:cubicBezTo>
                <a:cubicBezTo>
                  <a:pt x="0" y="251"/>
                  <a:pt x="0" y="251"/>
                  <a:pt x="0" y="251"/>
                </a:cubicBezTo>
                <a:cubicBezTo>
                  <a:pt x="0" y="259"/>
                  <a:pt x="5" y="264"/>
                  <a:pt x="13" y="264"/>
                </a:cubicBezTo>
                <a:cubicBezTo>
                  <a:pt x="307" y="264"/>
                  <a:pt x="307" y="264"/>
                  <a:pt x="307" y="264"/>
                </a:cubicBezTo>
                <a:cubicBezTo>
                  <a:pt x="315" y="264"/>
                  <a:pt x="320" y="259"/>
                  <a:pt x="320" y="251"/>
                </a:cubicBezTo>
                <a:cubicBezTo>
                  <a:pt x="320" y="224"/>
                  <a:pt x="320" y="224"/>
                  <a:pt x="320" y="224"/>
                </a:cubicBezTo>
                <a:cubicBezTo>
                  <a:pt x="320" y="216"/>
                  <a:pt x="315" y="211"/>
                  <a:pt x="307" y="211"/>
                </a:cubicBezTo>
                <a:close/>
              </a:path>
            </a:pathLst>
          </a:custGeom>
          <a:solidFill>
            <a:srgbClr val="0182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10626410" y="4798654"/>
            <a:ext cx="1084263" cy="937017"/>
          </a:xfrm>
          <a:custGeom>
            <a:avLst/>
            <a:gdLst>
              <a:gd name="T0" fmla="*/ 264 w 480"/>
              <a:gd name="T1" fmla="*/ 240 h 392"/>
              <a:gd name="T2" fmla="*/ 264 w 480"/>
              <a:gd name="T3" fmla="*/ 230 h 392"/>
              <a:gd name="T4" fmla="*/ 240 w 480"/>
              <a:gd name="T5" fmla="*/ 206 h 392"/>
              <a:gd name="T6" fmla="*/ 216 w 480"/>
              <a:gd name="T7" fmla="*/ 230 h 392"/>
              <a:gd name="T8" fmla="*/ 216 w 480"/>
              <a:gd name="T9" fmla="*/ 240 h 392"/>
              <a:gd name="T10" fmla="*/ 240 w 480"/>
              <a:gd name="T11" fmla="*/ 264 h 392"/>
              <a:gd name="T12" fmla="*/ 264 w 480"/>
              <a:gd name="T13" fmla="*/ 240 h 392"/>
              <a:gd name="T14" fmla="*/ 280 w 480"/>
              <a:gd name="T15" fmla="*/ 253 h 392"/>
              <a:gd name="T16" fmla="*/ 280 w 480"/>
              <a:gd name="T17" fmla="*/ 253 h 392"/>
              <a:gd name="T18" fmla="*/ 240 w 480"/>
              <a:gd name="T19" fmla="*/ 283 h 392"/>
              <a:gd name="T20" fmla="*/ 200 w 480"/>
              <a:gd name="T21" fmla="*/ 253 h 392"/>
              <a:gd name="T22" fmla="*/ 38 w 480"/>
              <a:gd name="T23" fmla="*/ 253 h 392"/>
              <a:gd name="T24" fmla="*/ 10 w 480"/>
              <a:gd name="T25" fmla="*/ 247 h 392"/>
              <a:gd name="T26" fmla="*/ 10 w 480"/>
              <a:gd name="T27" fmla="*/ 354 h 392"/>
              <a:gd name="T28" fmla="*/ 48 w 480"/>
              <a:gd name="T29" fmla="*/ 392 h 392"/>
              <a:gd name="T30" fmla="*/ 432 w 480"/>
              <a:gd name="T31" fmla="*/ 392 h 392"/>
              <a:gd name="T32" fmla="*/ 470 w 480"/>
              <a:gd name="T33" fmla="*/ 354 h 392"/>
              <a:gd name="T34" fmla="*/ 470 w 480"/>
              <a:gd name="T35" fmla="*/ 247 h 392"/>
              <a:gd name="T36" fmla="*/ 442 w 480"/>
              <a:gd name="T37" fmla="*/ 253 h 392"/>
              <a:gd name="T38" fmla="*/ 280 w 480"/>
              <a:gd name="T39" fmla="*/ 253 h 392"/>
              <a:gd name="T40" fmla="*/ 440 w 480"/>
              <a:gd name="T41" fmla="*/ 61 h 392"/>
              <a:gd name="T42" fmla="*/ 348 w 480"/>
              <a:gd name="T43" fmla="*/ 61 h 392"/>
              <a:gd name="T44" fmla="*/ 277 w 480"/>
              <a:gd name="T45" fmla="*/ 0 h 392"/>
              <a:gd name="T46" fmla="*/ 203 w 480"/>
              <a:gd name="T47" fmla="*/ 0 h 392"/>
              <a:gd name="T48" fmla="*/ 131 w 480"/>
              <a:gd name="T49" fmla="*/ 61 h 392"/>
              <a:gd name="T50" fmla="*/ 40 w 480"/>
              <a:gd name="T51" fmla="*/ 61 h 392"/>
              <a:gd name="T52" fmla="*/ 0 w 480"/>
              <a:gd name="T53" fmla="*/ 99 h 392"/>
              <a:gd name="T54" fmla="*/ 0 w 480"/>
              <a:gd name="T55" fmla="*/ 187 h 392"/>
              <a:gd name="T56" fmla="*/ 38 w 480"/>
              <a:gd name="T57" fmla="*/ 225 h 392"/>
              <a:gd name="T58" fmla="*/ 199 w 480"/>
              <a:gd name="T59" fmla="*/ 225 h 392"/>
              <a:gd name="T60" fmla="*/ 211 w 480"/>
              <a:gd name="T61" fmla="*/ 197 h 392"/>
              <a:gd name="T62" fmla="*/ 212 w 480"/>
              <a:gd name="T63" fmla="*/ 196 h 392"/>
              <a:gd name="T64" fmla="*/ 217 w 480"/>
              <a:gd name="T65" fmla="*/ 192 h 392"/>
              <a:gd name="T66" fmla="*/ 219 w 480"/>
              <a:gd name="T67" fmla="*/ 191 h 392"/>
              <a:gd name="T68" fmla="*/ 224 w 480"/>
              <a:gd name="T69" fmla="*/ 188 h 392"/>
              <a:gd name="T70" fmla="*/ 228 w 480"/>
              <a:gd name="T71" fmla="*/ 187 h 392"/>
              <a:gd name="T72" fmla="*/ 232 w 480"/>
              <a:gd name="T73" fmla="*/ 186 h 392"/>
              <a:gd name="T74" fmla="*/ 240 w 480"/>
              <a:gd name="T75" fmla="*/ 185 h 392"/>
              <a:gd name="T76" fmla="*/ 248 w 480"/>
              <a:gd name="T77" fmla="*/ 186 h 392"/>
              <a:gd name="T78" fmla="*/ 252 w 480"/>
              <a:gd name="T79" fmla="*/ 187 h 392"/>
              <a:gd name="T80" fmla="*/ 256 w 480"/>
              <a:gd name="T81" fmla="*/ 188 h 392"/>
              <a:gd name="T82" fmla="*/ 261 w 480"/>
              <a:gd name="T83" fmla="*/ 191 h 392"/>
              <a:gd name="T84" fmla="*/ 263 w 480"/>
              <a:gd name="T85" fmla="*/ 192 h 392"/>
              <a:gd name="T86" fmla="*/ 268 w 480"/>
              <a:gd name="T87" fmla="*/ 196 h 392"/>
              <a:gd name="T88" fmla="*/ 269 w 480"/>
              <a:gd name="T89" fmla="*/ 197 h 392"/>
              <a:gd name="T90" fmla="*/ 281 w 480"/>
              <a:gd name="T91" fmla="*/ 225 h 392"/>
              <a:gd name="T92" fmla="*/ 442 w 480"/>
              <a:gd name="T93" fmla="*/ 225 h 392"/>
              <a:gd name="T94" fmla="*/ 480 w 480"/>
              <a:gd name="T95" fmla="*/ 187 h 392"/>
              <a:gd name="T96" fmla="*/ 480 w 480"/>
              <a:gd name="T97" fmla="*/ 99 h 392"/>
              <a:gd name="T98" fmla="*/ 440 w 480"/>
              <a:gd name="T99" fmla="*/ 61 h 392"/>
              <a:gd name="T100" fmla="*/ 168 w 480"/>
              <a:gd name="T101" fmla="*/ 61 h 392"/>
              <a:gd name="T102" fmla="*/ 203 w 480"/>
              <a:gd name="T103" fmla="*/ 36 h 392"/>
              <a:gd name="T104" fmla="*/ 277 w 480"/>
              <a:gd name="T105" fmla="*/ 36 h 392"/>
              <a:gd name="T106" fmla="*/ 312 w 480"/>
              <a:gd name="T107" fmla="*/ 61 h 392"/>
              <a:gd name="T108" fmla="*/ 168 w 480"/>
              <a:gd name="T109" fmla="*/ 61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0" h="392">
                <a:moveTo>
                  <a:pt x="264" y="240"/>
                </a:moveTo>
                <a:cubicBezTo>
                  <a:pt x="264" y="230"/>
                  <a:pt x="264" y="230"/>
                  <a:pt x="264" y="230"/>
                </a:cubicBezTo>
                <a:cubicBezTo>
                  <a:pt x="264" y="217"/>
                  <a:pt x="253" y="206"/>
                  <a:pt x="240" y="206"/>
                </a:cubicBezTo>
                <a:cubicBezTo>
                  <a:pt x="227" y="206"/>
                  <a:pt x="216" y="217"/>
                  <a:pt x="216" y="230"/>
                </a:cubicBezTo>
                <a:cubicBezTo>
                  <a:pt x="216" y="240"/>
                  <a:pt x="216" y="240"/>
                  <a:pt x="216" y="240"/>
                </a:cubicBezTo>
                <a:cubicBezTo>
                  <a:pt x="216" y="253"/>
                  <a:pt x="227" y="264"/>
                  <a:pt x="240" y="264"/>
                </a:cubicBezTo>
                <a:cubicBezTo>
                  <a:pt x="253" y="264"/>
                  <a:pt x="264" y="253"/>
                  <a:pt x="264" y="240"/>
                </a:cubicBezTo>
                <a:close/>
                <a:moveTo>
                  <a:pt x="280" y="253"/>
                </a:moveTo>
                <a:cubicBezTo>
                  <a:pt x="280" y="253"/>
                  <a:pt x="280" y="253"/>
                  <a:pt x="280" y="253"/>
                </a:cubicBezTo>
                <a:cubicBezTo>
                  <a:pt x="274" y="270"/>
                  <a:pt x="259" y="283"/>
                  <a:pt x="240" y="283"/>
                </a:cubicBezTo>
                <a:cubicBezTo>
                  <a:pt x="221" y="283"/>
                  <a:pt x="206" y="270"/>
                  <a:pt x="200" y="253"/>
                </a:cubicBezTo>
                <a:cubicBezTo>
                  <a:pt x="38" y="253"/>
                  <a:pt x="38" y="253"/>
                  <a:pt x="38" y="253"/>
                </a:cubicBezTo>
                <a:cubicBezTo>
                  <a:pt x="28" y="253"/>
                  <a:pt x="18" y="251"/>
                  <a:pt x="10" y="247"/>
                </a:cubicBezTo>
                <a:cubicBezTo>
                  <a:pt x="10" y="354"/>
                  <a:pt x="10" y="354"/>
                  <a:pt x="10" y="354"/>
                </a:cubicBezTo>
                <a:cubicBezTo>
                  <a:pt x="10" y="375"/>
                  <a:pt x="27" y="392"/>
                  <a:pt x="48" y="392"/>
                </a:cubicBezTo>
                <a:cubicBezTo>
                  <a:pt x="432" y="392"/>
                  <a:pt x="432" y="392"/>
                  <a:pt x="432" y="392"/>
                </a:cubicBezTo>
                <a:cubicBezTo>
                  <a:pt x="453" y="392"/>
                  <a:pt x="470" y="375"/>
                  <a:pt x="470" y="354"/>
                </a:cubicBezTo>
                <a:cubicBezTo>
                  <a:pt x="470" y="247"/>
                  <a:pt x="470" y="247"/>
                  <a:pt x="470" y="247"/>
                </a:cubicBezTo>
                <a:cubicBezTo>
                  <a:pt x="462" y="251"/>
                  <a:pt x="452" y="253"/>
                  <a:pt x="442" y="253"/>
                </a:cubicBezTo>
                <a:lnTo>
                  <a:pt x="280" y="253"/>
                </a:lnTo>
                <a:close/>
                <a:moveTo>
                  <a:pt x="440" y="61"/>
                </a:moveTo>
                <a:cubicBezTo>
                  <a:pt x="348" y="61"/>
                  <a:pt x="348" y="61"/>
                  <a:pt x="348" y="61"/>
                </a:cubicBezTo>
                <a:cubicBezTo>
                  <a:pt x="343" y="26"/>
                  <a:pt x="313" y="0"/>
                  <a:pt x="277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67" y="0"/>
                  <a:pt x="137" y="26"/>
                  <a:pt x="131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18" y="61"/>
                  <a:pt x="0" y="78"/>
                  <a:pt x="0" y="99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8"/>
                  <a:pt x="17" y="225"/>
                  <a:pt x="38" y="225"/>
                </a:cubicBezTo>
                <a:cubicBezTo>
                  <a:pt x="199" y="225"/>
                  <a:pt x="199" y="225"/>
                  <a:pt x="199" y="225"/>
                </a:cubicBezTo>
                <a:cubicBezTo>
                  <a:pt x="199" y="214"/>
                  <a:pt x="204" y="204"/>
                  <a:pt x="211" y="197"/>
                </a:cubicBezTo>
                <a:cubicBezTo>
                  <a:pt x="211" y="197"/>
                  <a:pt x="212" y="197"/>
                  <a:pt x="212" y="196"/>
                </a:cubicBezTo>
                <a:cubicBezTo>
                  <a:pt x="214" y="195"/>
                  <a:pt x="215" y="193"/>
                  <a:pt x="217" y="192"/>
                </a:cubicBezTo>
                <a:cubicBezTo>
                  <a:pt x="218" y="192"/>
                  <a:pt x="219" y="191"/>
                  <a:pt x="219" y="191"/>
                </a:cubicBezTo>
                <a:cubicBezTo>
                  <a:pt x="221" y="190"/>
                  <a:pt x="222" y="189"/>
                  <a:pt x="224" y="188"/>
                </a:cubicBezTo>
                <a:cubicBezTo>
                  <a:pt x="225" y="188"/>
                  <a:pt x="227" y="188"/>
                  <a:pt x="228" y="187"/>
                </a:cubicBezTo>
                <a:cubicBezTo>
                  <a:pt x="229" y="187"/>
                  <a:pt x="231" y="186"/>
                  <a:pt x="232" y="186"/>
                </a:cubicBezTo>
                <a:cubicBezTo>
                  <a:pt x="234" y="186"/>
                  <a:pt x="237" y="185"/>
                  <a:pt x="240" y="185"/>
                </a:cubicBezTo>
                <a:cubicBezTo>
                  <a:pt x="243" y="185"/>
                  <a:pt x="246" y="186"/>
                  <a:pt x="248" y="186"/>
                </a:cubicBezTo>
                <a:cubicBezTo>
                  <a:pt x="249" y="186"/>
                  <a:pt x="251" y="187"/>
                  <a:pt x="252" y="187"/>
                </a:cubicBezTo>
                <a:cubicBezTo>
                  <a:pt x="253" y="188"/>
                  <a:pt x="255" y="188"/>
                  <a:pt x="256" y="188"/>
                </a:cubicBezTo>
                <a:cubicBezTo>
                  <a:pt x="258" y="189"/>
                  <a:pt x="259" y="190"/>
                  <a:pt x="261" y="191"/>
                </a:cubicBezTo>
                <a:cubicBezTo>
                  <a:pt x="261" y="191"/>
                  <a:pt x="262" y="192"/>
                  <a:pt x="263" y="192"/>
                </a:cubicBezTo>
                <a:cubicBezTo>
                  <a:pt x="265" y="193"/>
                  <a:pt x="266" y="195"/>
                  <a:pt x="268" y="196"/>
                </a:cubicBezTo>
                <a:cubicBezTo>
                  <a:pt x="268" y="197"/>
                  <a:pt x="269" y="197"/>
                  <a:pt x="269" y="197"/>
                </a:cubicBezTo>
                <a:cubicBezTo>
                  <a:pt x="276" y="204"/>
                  <a:pt x="281" y="214"/>
                  <a:pt x="281" y="225"/>
                </a:cubicBezTo>
                <a:cubicBezTo>
                  <a:pt x="442" y="225"/>
                  <a:pt x="442" y="225"/>
                  <a:pt x="442" y="225"/>
                </a:cubicBezTo>
                <a:cubicBezTo>
                  <a:pt x="463" y="225"/>
                  <a:pt x="480" y="208"/>
                  <a:pt x="480" y="187"/>
                </a:cubicBezTo>
                <a:cubicBezTo>
                  <a:pt x="480" y="99"/>
                  <a:pt x="480" y="99"/>
                  <a:pt x="480" y="99"/>
                </a:cubicBezTo>
                <a:cubicBezTo>
                  <a:pt x="480" y="78"/>
                  <a:pt x="462" y="61"/>
                  <a:pt x="440" y="61"/>
                </a:cubicBezTo>
                <a:close/>
                <a:moveTo>
                  <a:pt x="168" y="61"/>
                </a:moveTo>
                <a:cubicBezTo>
                  <a:pt x="173" y="46"/>
                  <a:pt x="187" y="36"/>
                  <a:pt x="203" y="36"/>
                </a:cubicBezTo>
                <a:cubicBezTo>
                  <a:pt x="277" y="36"/>
                  <a:pt x="277" y="36"/>
                  <a:pt x="277" y="36"/>
                </a:cubicBezTo>
                <a:cubicBezTo>
                  <a:pt x="293" y="36"/>
                  <a:pt x="307" y="46"/>
                  <a:pt x="312" y="61"/>
                </a:cubicBezTo>
                <a:lnTo>
                  <a:pt x="168" y="61"/>
                </a:lnTo>
                <a:close/>
              </a:path>
            </a:pathLst>
          </a:custGeom>
          <a:solidFill>
            <a:srgbClr val="00A69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Freeform 9"/>
          <p:cNvSpPr>
            <a:spLocks noEditPoints="1"/>
          </p:cNvSpPr>
          <p:nvPr/>
        </p:nvSpPr>
        <p:spPr bwMode="auto">
          <a:xfrm rot="10800000">
            <a:off x="18228129" y="4807476"/>
            <a:ext cx="984594" cy="859464"/>
          </a:xfrm>
          <a:custGeom>
            <a:avLst/>
            <a:gdLst>
              <a:gd name="T0" fmla="*/ 24 w 322"/>
              <a:gd name="T1" fmla="*/ 266 h 272"/>
              <a:gd name="T2" fmla="*/ 69 w 322"/>
              <a:gd name="T3" fmla="*/ 272 h 272"/>
              <a:gd name="T4" fmla="*/ 75 w 322"/>
              <a:gd name="T5" fmla="*/ 175 h 272"/>
              <a:gd name="T6" fmla="*/ 24 w 322"/>
              <a:gd name="T7" fmla="*/ 214 h 272"/>
              <a:gd name="T8" fmla="*/ 95 w 322"/>
              <a:gd name="T9" fmla="*/ 266 h 272"/>
              <a:gd name="T10" fmla="*/ 141 w 322"/>
              <a:gd name="T11" fmla="*/ 272 h 272"/>
              <a:gd name="T12" fmla="*/ 147 w 322"/>
              <a:gd name="T13" fmla="*/ 212 h 272"/>
              <a:gd name="T14" fmla="*/ 95 w 322"/>
              <a:gd name="T15" fmla="*/ 174 h 272"/>
              <a:gd name="T16" fmla="*/ 167 w 322"/>
              <a:gd name="T17" fmla="*/ 266 h 272"/>
              <a:gd name="T18" fmla="*/ 213 w 322"/>
              <a:gd name="T19" fmla="*/ 272 h 272"/>
              <a:gd name="T20" fmla="*/ 219 w 322"/>
              <a:gd name="T21" fmla="*/ 156 h 272"/>
              <a:gd name="T22" fmla="*/ 167 w 322"/>
              <a:gd name="T23" fmla="*/ 206 h 272"/>
              <a:gd name="T24" fmla="*/ 239 w 322"/>
              <a:gd name="T25" fmla="*/ 136 h 272"/>
              <a:gd name="T26" fmla="*/ 244 w 322"/>
              <a:gd name="T27" fmla="*/ 272 h 272"/>
              <a:gd name="T28" fmla="*/ 290 w 322"/>
              <a:gd name="T29" fmla="*/ 266 h 272"/>
              <a:gd name="T30" fmla="*/ 287 w 322"/>
              <a:gd name="T31" fmla="*/ 89 h 272"/>
              <a:gd name="T32" fmla="*/ 319 w 322"/>
              <a:gd name="T33" fmla="*/ 3 h 272"/>
              <a:gd name="T34" fmla="*/ 310 w 322"/>
              <a:gd name="T35" fmla="*/ 0 h 272"/>
              <a:gd name="T36" fmla="*/ 245 w 322"/>
              <a:gd name="T37" fmla="*/ 6 h 272"/>
              <a:gd name="T38" fmla="*/ 246 w 322"/>
              <a:gd name="T39" fmla="*/ 20 h 272"/>
              <a:gd name="T40" fmla="*/ 260 w 322"/>
              <a:gd name="T41" fmla="*/ 35 h 272"/>
              <a:gd name="T42" fmla="*/ 97 w 322"/>
              <a:gd name="T43" fmla="*/ 97 h 272"/>
              <a:gd name="T44" fmla="*/ 74 w 322"/>
              <a:gd name="T45" fmla="*/ 97 h 272"/>
              <a:gd name="T46" fmla="*/ 7 w 322"/>
              <a:gd name="T47" fmla="*/ 187 h 272"/>
              <a:gd name="T48" fmla="*/ 21 w 322"/>
              <a:gd name="T49" fmla="*/ 195 h 272"/>
              <a:gd name="T50" fmla="*/ 85 w 322"/>
              <a:gd name="T51" fmla="*/ 137 h 272"/>
              <a:gd name="T52" fmla="*/ 148 w 322"/>
              <a:gd name="T53" fmla="*/ 193 h 272"/>
              <a:gd name="T54" fmla="*/ 286 w 322"/>
              <a:gd name="T55" fmla="*/ 61 h 272"/>
              <a:gd name="T56" fmla="*/ 308 w 322"/>
              <a:gd name="T57" fmla="*/ 79 h 272"/>
              <a:gd name="T58" fmla="*/ 316 w 322"/>
              <a:gd name="T59" fmla="*/ 76 h 272"/>
              <a:gd name="T60" fmla="*/ 321 w 322"/>
              <a:gd name="T61" fmla="*/ 30 h 272"/>
              <a:gd name="T62" fmla="*/ 319 w 322"/>
              <a:gd name="T63" fmla="*/ 3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2" h="272">
                <a:moveTo>
                  <a:pt x="24" y="214"/>
                </a:moveTo>
                <a:cubicBezTo>
                  <a:pt x="24" y="266"/>
                  <a:pt x="24" y="266"/>
                  <a:pt x="24" y="266"/>
                </a:cubicBezTo>
                <a:cubicBezTo>
                  <a:pt x="24" y="269"/>
                  <a:pt x="26" y="272"/>
                  <a:pt x="29" y="272"/>
                </a:cubicBezTo>
                <a:cubicBezTo>
                  <a:pt x="69" y="272"/>
                  <a:pt x="69" y="272"/>
                  <a:pt x="69" y="272"/>
                </a:cubicBezTo>
                <a:cubicBezTo>
                  <a:pt x="73" y="272"/>
                  <a:pt x="75" y="269"/>
                  <a:pt x="75" y="266"/>
                </a:cubicBezTo>
                <a:cubicBezTo>
                  <a:pt x="75" y="175"/>
                  <a:pt x="75" y="175"/>
                  <a:pt x="75" y="175"/>
                </a:cubicBezTo>
                <a:cubicBezTo>
                  <a:pt x="46" y="204"/>
                  <a:pt x="46" y="204"/>
                  <a:pt x="46" y="204"/>
                </a:cubicBezTo>
                <a:cubicBezTo>
                  <a:pt x="40" y="210"/>
                  <a:pt x="32" y="214"/>
                  <a:pt x="24" y="214"/>
                </a:cubicBezTo>
                <a:close/>
                <a:moveTo>
                  <a:pt x="95" y="174"/>
                </a:moveTo>
                <a:cubicBezTo>
                  <a:pt x="95" y="266"/>
                  <a:pt x="95" y="266"/>
                  <a:pt x="95" y="266"/>
                </a:cubicBezTo>
                <a:cubicBezTo>
                  <a:pt x="95" y="269"/>
                  <a:pt x="98" y="272"/>
                  <a:pt x="101" y="272"/>
                </a:cubicBezTo>
                <a:cubicBezTo>
                  <a:pt x="141" y="272"/>
                  <a:pt x="141" y="272"/>
                  <a:pt x="141" y="272"/>
                </a:cubicBezTo>
                <a:cubicBezTo>
                  <a:pt x="144" y="272"/>
                  <a:pt x="147" y="269"/>
                  <a:pt x="147" y="266"/>
                </a:cubicBezTo>
                <a:cubicBezTo>
                  <a:pt x="147" y="212"/>
                  <a:pt x="147" y="212"/>
                  <a:pt x="147" y="212"/>
                </a:cubicBezTo>
                <a:cubicBezTo>
                  <a:pt x="138" y="212"/>
                  <a:pt x="129" y="208"/>
                  <a:pt x="123" y="202"/>
                </a:cubicBezTo>
                <a:lnTo>
                  <a:pt x="95" y="174"/>
                </a:lnTo>
                <a:close/>
                <a:moveTo>
                  <a:pt x="167" y="206"/>
                </a:moveTo>
                <a:cubicBezTo>
                  <a:pt x="167" y="266"/>
                  <a:pt x="167" y="266"/>
                  <a:pt x="167" y="266"/>
                </a:cubicBezTo>
                <a:cubicBezTo>
                  <a:pt x="167" y="269"/>
                  <a:pt x="169" y="272"/>
                  <a:pt x="173" y="272"/>
                </a:cubicBezTo>
                <a:cubicBezTo>
                  <a:pt x="213" y="272"/>
                  <a:pt x="213" y="272"/>
                  <a:pt x="213" y="272"/>
                </a:cubicBezTo>
                <a:cubicBezTo>
                  <a:pt x="216" y="272"/>
                  <a:pt x="219" y="269"/>
                  <a:pt x="219" y="266"/>
                </a:cubicBezTo>
                <a:cubicBezTo>
                  <a:pt x="219" y="156"/>
                  <a:pt x="219" y="156"/>
                  <a:pt x="219" y="156"/>
                </a:cubicBezTo>
                <a:cubicBezTo>
                  <a:pt x="173" y="202"/>
                  <a:pt x="173" y="202"/>
                  <a:pt x="173" y="202"/>
                </a:cubicBezTo>
                <a:cubicBezTo>
                  <a:pt x="171" y="204"/>
                  <a:pt x="169" y="205"/>
                  <a:pt x="167" y="206"/>
                </a:cubicBezTo>
                <a:close/>
                <a:moveTo>
                  <a:pt x="286" y="88"/>
                </a:moveTo>
                <a:cubicBezTo>
                  <a:pt x="239" y="136"/>
                  <a:pt x="239" y="136"/>
                  <a:pt x="239" y="136"/>
                </a:cubicBezTo>
                <a:cubicBezTo>
                  <a:pt x="239" y="266"/>
                  <a:pt x="239" y="266"/>
                  <a:pt x="239" y="266"/>
                </a:cubicBezTo>
                <a:cubicBezTo>
                  <a:pt x="239" y="269"/>
                  <a:pt x="241" y="272"/>
                  <a:pt x="244" y="272"/>
                </a:cubicBezTo>
                <a:cubicBezTo>
                  <a:pt x="284" y="272"/>
                  <a:pt x="284" y="272"/>
                  <a:pt x="284" y="272"/>
                </a:cubicBezTo>
                <a:cubicBezTo>
                  <a:pt x="288" y="272"/>
                  <a:pt x="290" y="269"/>
                  <a:pt x="290" y="266"/>
                </a:cubicBezTo>
                <a:cubicBezTo>
                  <a:pt x="290" y="91"/>
                  <a:pt x="290" y="91"/>
                  <a:pt x="290" y="91"/>
                </a:cubicBezTo>
                <a:cubicBezTo>
                  <a:pt x="289" y="90"/>
                  <a:pt x="288" y="89"/>
                  <a:pt x="287" y="89"/>
                </a:cubicBezTo>
                <a:lnTo>
                  <a:pt x="286" y="88"/>
                </a:lnTo>
                <a:close/>
                <a:moveTo>
                  <a:pt x="319" y="3"/>
                </a:moveTo>
                <a:cubicBezTo>
                  <a:pt x="317" y="1"/>
                  <a:pt x="314" y="0"/>
                  <a:pt x="311" y="0"/>
                </a:cubicBezTo>
                <a:cubicBezTo>
                  <a:pt x="310" y="0"/>
                  <a:pt x="310" y="0"/>
                  <a:pt x="310" y="0"/>
                </a:cubicBezTo>
                <a:cubicBezTo>
                  <a:pt x="291" y="1"/>
                  <a:pt x="272" y="2"/>
                  <a:pt x="254" y="3"/>
                </a:cubicBezTo>
                <a:cubicBezTo>
                  <a:pt x="251" y="3"/>
                  <a:pt x="248" y="3"/>
                  <a:pt x="245" y="6"/>
                </a:cubicBezTo>
                <a:cubicBezTo>
                  <a:pt x="244" y="6"/>
                  <a:pt x="244" y="7"/>
                  <a:pt x="243" y="9"/>
                </a:cubicBezTo>
                <a:cubicBezTo>
                  <a:pt x="240" y="15"/>
                  <a:pt x="244" y="18"/>
                  <a:pt x="246" y="20"/>
                </a:cubicBezTo>
                <a:cubicBezTo>
                  <a:pt x="251" y="25"/>
                  <a:pt x="251" y="25"/>
                  <a:pt x="251" y="25"/>
                </a:cubicBezTo>
                <a:cubicBezTo>
                  <a:pt x="254" y="28"/>
                  <a:pt x="257" y="32"/>
                  <a:pt x="260" y="35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97" y="97"/>
                  <a:pt x="97" y="97"/>
                  <a:pt x="97" y="97"/>
                </a:cubicBezTo>
                <a:cubicBezTo>
                  <a:pt x="94" y="94"/>
                  <a:pt x="90" y="92"/>
                  <a:pt x="85" y="92"/>
                </a:cubicBezTo>
                <a:cubicBezTo>
                  <a:pt x="81" y="92"/>
                  <a:pt x="77" y="94"/>
                  <a:pt x="74" y="97"/>
                </a:cubicBezTo>
                <a:cubicBezTo>
                  <a:pt x="7" y="165"/>
                  <a:pt x="7" y="165"/>
                  <a:pt x="7" y="165"/>
                </a:cubicBezTo>
                <a:cubicBezTo>
                  <a:pt x="0" y="171"/>
                  <a:pt x="0" y="181"/>
                  <a:pt x="7" y="187"/>
                </a:cubicBezTo>
                <a:cubicBezTo>
                  <a:pt x="10" y="190"/>
                  <a:pt x="10" y="190"/>
                  <a:pt x="10" y="190"/>
                </a:cubicBezTo>
                <a:cubicBezTo>
                  <a:pt x="13" y="194"/>
                  <a:pt x="17" y="195"/>
                  <a:pt x="21" y="195"/>
                </a:cubicBezTo>
                <a:cubicBezTo>
                  <a:pt x="25" y="195"/>
                  <a:pt x="29" y="194"/>
                  <a:pt x="32" y="190"/>
                </a:cubicBezTo>
                <a:cubicBezTo>
                  <a:pt x="85" y="137"/>
                  <a:pt x="85" y="137"/>
                  <a:pt x="85" y="137"/>
                </a:cubicBezTo>
                <a:cubicBezTo>
                  <a:pt x="136" y="188"/>
                  <a:pt x="136" y="188"/>
                  <a:pt x="136" y="188"/>
                </a:cubicBezTo>
                <a:cubicBezTo>
                  <a:pt x="139" y="191"/>
                  <a:pt x="143" y="193"/>
                  <a:pt x="148" y="193"/>
                </a:cubicBezTo>
                <a:cubicBezTo>
                  <a:pt x="152" y="193"/>
                  <a:pt x="156" y="191"/>
                  <a:pt x="159" y="188"/>
                </a:cubicBezTo>
                <a:cubicBezTo>
                  <a:pt x="286" y="61"/>
                  <a:pt x="286" y="61"/>
                  <a:pt x="286" y="61"/>
                </a:cubicBezTo>
                <a:cubicBezTo>
                  <a:pt x="301" y="75"/>
                  <a:pt x="301" y="75"/>
                  <a:pt x="301" y="75"/>
                </a:cubicBezTo>
                <a:cubicBezTo>
                  <a:pt x="302" y="77"/>
                  <a:pt x="305" y="79"/>
                  <a:pt x="308" y="79"/>
                </a:cubicBezTo>
                <a:cubicBezTo>
                  <a:pt x="310" y="79"/>
                  <a:pt x="311" y="79"/>
                  <a:pt x="313" y="78"/>
                </a:cubicBezTo>
                <a:cubicBezTo>
                  <a:pt x="314" y="77"/>
                  <a:pt x="315" y="77"/>
                  <a:pt x="316" y="76"/>
                </a:cubicBezTo>
                <a:cubicBezTo>
                  <a:pt x="319" y="73"/>
                  <a:pt x="319" y="69"/>
                  <a:pt x="319" y="67"/>
                </a:cubicBezTo>
                <a:cubicBezTo>
                  <a:pt x="320" y="54"/>
                  <a:pt x="320" y="42"/>
                  <a:pt x="321" y="30"/>
                </a:cubicBezTo>
                <a:cubicBezTo>
                  <a:pt x="322" y="12"/>
                  <a:pt x="322" y="12"/>
                  <a:pt x="322" y="12"/>
                </a:cubicBezTo>
                <a:cubicBezTo>
                  <a:pt x="322" y="8"/>
                  <a:pt x="321" y="5"/>
                  <a:pt x="319" y="3"/>
                </a:cubicBezTo>
                <a:close/>
              </a:path>
            </a:pathLst>
          </a:custGeom>
          <a:solidFill>
            <a:srgbClr val="8FC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2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86"/>
            <a:ext cx="24377650" cy="1371242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Rectangle 2"/>
          <p:cNvSpPr/>
          <p:nvPr/>
        </p:nvSpPr>
        <p:spPr>
          <a:xfrm>
            <a:off x="6328395" y="3207882"/>
            <a:ext cx="11718684" cy="634689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Rectangle 3"/>
          <p:cNvSpPr/>
          <p:nvPr/>
        </p:nvSpPr>
        <p:spPr>
          <a:xfrm>
            <a:off x="11300057" y="4648775"/>
            <a:ext cx="1942594" cy="139028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TextBox 4"/>
          <p:cNvSpPr txBox="1"/>
          <p:nvPr/>
        </p:nvSpPr>
        <p:spPr>
          <a:xfrm>
            <a:off x="8805156" y="6355936"/>
            <a:ext cx="7167283" cy="193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996" spc="-500" dirty="0">
                <a:solidFill>
                  <a:schemeClr val="bg1"/>
                </a:solidFill>
                <a:latin typeface="Ubuntu" panose="020B0504030602030204" pitchFamily="34" charset="0"/>
              </a:rPr>
              <a:t>Thank You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442238" y="8676654"/>
            <a:ext cx="3513015" cy="345329"/>
            <a:chOff x="10444958" y="9029562"/>
            <a:chExt cx="3513930" cy="345419"/>
          </a:xfrm>
        </p:grpSpPr>
        <p:sp>
          <p:nvSpPr>
            <p:cNvPr id="7" name="Rectangle 6"/>
            <p:cNvSpPr/>
            <p:nvPr/>
          </p:nvSpPr>
          <p:spPr>
            <a:xfrm>
              <a:off x="10444958" y="9029562"/>
              <a:ext cx="355600" cy="345419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47758" y="9029562"/>
              <a:ext cx="332261" cy="345419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027219" y="9029562"/>
              <a:ext cx="343375" cy="345419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829544" y="9029562"/>
              <a:ext cx="338769" cy="345419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619163" y="9029562"/>
              <a:ext cx="339725" cy="345419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4405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69" t="-12778" r="-651" b="-141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-10886" y="1788"/>
            <a:ext cx="24377650" cy="13714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82369" y="1286423"/>
            <a:ext cx="12439650" cy="1352550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2047" y="1407196"/>
            <a:ext cx="12020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problem solving with data</a:t>
            </a:r>
            <a:endParaRPr lang="en-US" sz="6000" dirty="0">
              <a:solidFill>
                <a:srgbClr val="242E38"/>
              </a:solidFill>
              <a:latin typeface="Ubuntu medium" panose="020B06040306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3742" y="4934857"/>
            <a:ext cx="1872343" cy="1870756"/>
          </a:xfrm>
          <a:prstGeom prst="rect">
            <a:avLst/>
          </a:prstGeom>
          <a:noFill/>
          <a:ln w="38100">
            <a:solidFill>
              <a:srgbClr val="FF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49702" y="4934857"/>
            <a:ext cx="1872343" cy="1870756"/>
          </a:xfrm>
          <a:prstGeom prst="rect">
            <a:avLst/>
          </a:prstGeom>
          <a:noFill/>
          <a:ln w="38100">
            <a:solidFill>
              <a:srgbClr val="EE2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028386" y="4934857"/>
            <a:ext cx="1872343" cy="1870756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61" y="5320483"/>
            <a:ext cx="1099503" cy="10995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7958" y="9053690"/>
            <a:ext cx="580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9F00"/>
                </a:solidFill>
                <a:latin typeface="Ubuntu medium" panose="020B0604030602030204" pitchFamily="34" charset="0"/>
              </a:rPr>
              <a:t>Getting the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4293" y="9951322"/>
            <a:ext cx="4069167" cy="106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Where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to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get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the main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 </a:t>
            </a: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dataset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2552" y="9790495"/>
            <a:ext cx="4632913" cy="1062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Describe the data cleaning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process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52186" y="9778093"/>
            <a:ext cx="4380411" cy="2593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Variables correlation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Model chosen and evaluation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Statistical  analysis</a:t>
            </a:r>
          </a:p>
          <a:p>
            <a:pPr>
              <a:lnSpc>
                <a:spcPts val="4000"/>
              </a:lnSpc>
            </a:pP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2553" y="9059355"/>
            <a:ext cx="3425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E2201"/>
                </a:solidFill>
                <a:latin typeface="Ubuntu medium" panose="020B0604030602030204" pitchFamily="34" charset="0"/>
              </a:rPr>
              <a:t>Data cleaning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23157" y="9045531"/>
            <a:ext cx="264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42E38"/>
                </a:solidFill>
                <a:latin typeface="Ubuntu medium" panose="020B0604030602030204" pitchFamily="34" charset="0"/>
              </a:rPr>
              <a:t>Analysis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606" y="7863839"/>
            <a:ext cx="22757856" cy="0"/>
          </a:xfrm>
          <a:prstGeom prst="line">
            <a:avLst/>
          </a:prstGeom>
          <a:ln w="57150"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22759305" y="7692570"/>
            <a:ext cx="320040" cy="32004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011680" y="6805613"/>
            <a:ext cx="0" cy="2140267"/>
          </a:xfrm>
          <a:prstGeom prst="line">
            <a:avLst/>
          </a:prstGeom>
          <a:ln w="3810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19390" y="6831013"/>
            <a:ext cx="0" cy="2140267"/>
          </a:xfrm>
          <a:prstGeom prst="line">
            <a:avLst/>
          </a:prstGeom>
          <a:ln w="3810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3986510" y="6827838"/>
            <a:ext cx="0" cy="2140267"/>
          </a:xfrm>
          <a:prstGeom prst="line">
            <a:avLst/>
          </a:prstGeom>
          <a:ln w="3810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13"/>
          <p:cNvSpPr>
            <a:spLocks noEditPoints="1"/>
          </p:cNvSpPr>
          <p:nvPr/>
        </p:nvSpPr>
        <p:spPr bwMode="auto">
          <a:xfrm>
            <a:off x="7370787" y="5315460"/>
            <a:ext cx="926578" cy="1035494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EE22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3452489" y="5367767"/>
            <a:ext cx="1060687" cy="1037705"/>
          </a:xfrm>
          <a:custGeom>
            <a:avLst/>
            <a:gdLst>
              <a:gd name="T0" fmla="*/ 319 w 320"/>
              <a:gd name="T1" fmla="*/ 125 h 296"/>
              <a:gd name="T2" fmla="*/ 313 w 320"/>
              <a:gd name="T3" fmla="*/ 121 h 296"/>
              <a:gd name="T4" fmla="*/ 293 w 320"/>
              <a:gd name="T5" fmla="*/ 121 h 296"/>
              <a:gd name="T6" fmla="*/ 148 w 320"/>
              <a:gd name="T7" fmla="*/ 0 h 296"/>
              <a:gd name="T8" fmla="*/ 0 w 320"/>
              <a:gd name="T9" fmla="*/ 148 h 296"/>
              <a:gd name="T10" fmla="*/ 148 w 320"/>
              <a:gd name="T11" fmla="*/ 296 h 296"/>
              <a:gd name="T12" fmla="*/ 276 w 320"/>
              <a:gd name="T13" fmla="*/ 222 h 296"/>
              <a:gd name="T14" fmla="*/ 271 w 320"/>
              <a:gd name="T15" fmla="*/ 204 h 296"/>
              <a:gd name="T16" fmla="*/ 253 w 320"/>
              <a:gd name="T17" fmla="*/ 209 h 296"/>
              <a:gd name="T18" fmla="*/ 148 w 320"/>
              <a:gd name="T19" fmla="*/ 269 h 296"/>
              <a:gd name="T20" fmla="*/ 27 w 320"/>
              <a:gd name="T21" fmla="*/ 148 h 296"/>
              <a:gd name="T22" fmla="*/ 148 w 320"/>
              <a:gd name="T23" fmla="*/ 27 h 296"/>
              <a:gd name="T24" fmla="*/ 266 w 320"/>
              <a:gd name="T25" fmla="*/ 121 h 296"/>
              <a:gd name="T26" fmla="*/ 246 w 320"/>
              <a:gd name="T27" fmla="*/ 121 h 296"/>
              <a:gd name="T28" fmla="*/ 240 w 320"/>
              <a:gd name="T29" fmla="*/ 125 h 296"/>
              <a:gd name="T30" fmla="*/ 241 w 320"/>
              <a:gd name="T31" fmla="*/ 132 h 296"/>
              <a:gd name="T32" fmla="*/ 274 w 320"/>
              <a:gd name="T33" fmla="*/ 173 h 296"/>
              <a:gd name="T34" fmla="*/ 280 w 320"/>
              <a:gd name="T35" fmla="*/ 175 h 296"/>
              <a:gd name="T36" fmla="*/ 285 w 320"/>
              <a:gd name="T37" fmla="*/ 173 h 296"/>
              <a:gd name="T38" fmla="*/ 318 w 320"/>
              <a:gd name="T39" fmla="*/ 132 h 296"/>
              <a:gd name="T40" fmla="*/ 319 w 320"/>
              <a:gd name="T41" fmla="*/ 125 h 296"/>
              <a:gd name="T42" fmla="*/ 148 w 320"/>
              <a:gd name="T43" fmla="*/ 34 h 296"/>
              <a:gd name="T44" fmla="*/ 134 w 320"/>
              <a:gd name="T45" fmla="*/ 47 h 296"/>
              <a:gd name="T46" fmla="*/ 134 w 320"/>
              <a:gd name="T47" fmla="*/ 129 h 296"/>
              <a:gd name="T48" fmla="*/ 124 w 320"/>
              <a:gd name="T49" fmla="*/ 148 h 296"/>
              <a:gd name="T50" fmla="*/ 148 w 320"/>
              <a:gd name="T51" fmla="*/ 172 h 296"/>
              <a:gd name="T52" fmla="*/ 158 w 320"/>
              <a:gd name="T53" fmla="*/ 169 h 296"/>
              <a:gd name="T54" fmla="*/ 205 w 320"/>
              <a:gd name="T55" fmla="*/ 196 h 296"/>
              <a:gd name="T56" fmla="*/ 211 w 320"/>
              <a:gd name="T57" fmla="*/ 198 h 296"/>
              <a:gd name="T58" fmla="*/ 223 w 320"/>
              <a:gd name="T59" fmla="*/ 192 h 296"/>
              <a:gd name="T60" fmla="*/ 218 w 320"/>
              <a:gd name="T61" fmla="*/ 173 h 296"/>
              <a:gd name="T62" fmla="*/ 171 w 320"/>
              <a:gd name="T63" fmla="*/ 146 h 296"/>
              <a:gd name="T64" fmla="*/ 161 w 320"/>
              <a:gd name="T65" fmla="*/ 129 h 296"/>
              <a:gd name="T66" fmla="*/ 161 w 320"/>
              <a:gd name="T67" fmla="*/ 47 h 296"/>
              <a:gd name="T68" fmla="*/ 148 w 320"/>
              <a:gd name="T69" fmla="*/ 34 h 296"/>
              <a:gd name="T70" fmla="*/ 148 w 320"/>
              <a:gd name="T71" fmla="*/ 158 h 296"/>
              <a:gd name="T72" fmla="*/ 138 w 320"/>
              <a:gd name="T73" fmla="*/ 148 h 296"/>
              <a:gd name="T74" fmla="*/ 148 w 320"/>
              <a:gd name="T75" fmla="*/ 138 h 296"/>
              <a:gd name="T76" fmla="*/ 158 w 320"/>
              <a:gd name="T77" fmla="*/ 148 h 296"/>
              <a:gd name="T78" fmla="*/ 148 w 320"/>
              <a:gd name="T79" fmla="*/ 15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20" h="296">
                <a:moveTo>
                  <a:pt x="319" y="125"/>
                </a:moveTo>
                <a:cubicBezTo>
                  <a:pt x="318" y="123"/>
                  <a:pt x="316" y="121"/>
                  <a:pt x="313" y="121"/>
                </a:cubicBezTo>
                <a:cubicBezTo>
                  <a:pt x="293" y="121"/>
                  <a:pt x="293" y="121"/>
                  <a:pt x="293" y="121"/>
                </a:cubicBezTo>
                <a:cubicBezTo>
                  <a:pt x="281" y="52"/>
                  <a:pt x="220" y="0"/>
                  <a:pt x="148" y="0"/>
                </a:cubicBezTo>
                <a:cubicBezTo>
                  <a:pt x="66" y="0"/>
                  <a:pt x="0" y="66"/>
                  <a:pt x="0" y="148"/>
                </a:cubicBezTo>
                <a:cubicBezTo>
                  <a:pt x="0" y="230"/>
                  <a:pt x="66" y="296"/>
                  <a:pt x="148" y="296"/>
                </a:cubicBezTo>
                <a:cubicBezTo>
                  <a:pt x="201" y="296"/>
                  <a:pt x="250" y="268"/>
                  <a:pt x="276" y="222"/>
                </a:cubicBezTo>
                <a:cubicBezTo>
                  <a:pt x="280" y="216"/>
                  <a:pt x="278" y="208"/>
                  <a:pt x="271" y="204"/>
                </a:cubicBezTo>
                <a:cubicBezTo>
                  <a:pt x="265" y="200"/>
                  <a:pt x="256" y="202"/>
                  <a:pt x="253" y="209"/>
                </a:cubicBezTo>
                <a:cubicBezTo>
                  <a:pt x="231" y="246"/>
                  <a:pt x="191" y="269"/>
                  <a:pt x="148" y="269"/>
                </a:cubicBezTo>
                <a:cubicBezTo>
                  <a:pt x="81" y="269"/>
                  <a:pt x="27" y="215"/>
                  <a:pt x="27" y="148"/>
                </a:cubicBezTo>
                <a:cubicBezTo>
                  <a:pt x="27" y="81"/>
                  <a:pt x="81" y="27"/>
                  <a:pt x="148" y="27"/>
                </a:cubicBezTo>
                <a:cubicBezTo>
                  <a:pt x="205" y="27"/>
                  <a:pt x="254" y="67"/>
                  <a:pt x="266" y="121"/>
                </a:cubicBezTo>
                <a:cubicBezTo>
                  <a:pt x="246" y="121"/>
                  <a:pt x="246" y="121"/>
                  <a:pt x="246" y="121"/>
                </a:cubicBezTo>
                <a:cubicBezTo>
                  <a:pt x="243" y="121"/>
                  <a:pt x="241" y="123"/>
                  <a:pt x="240" y="125"/>
                </a:cubicBezTo>
                <a:cubicBezTo>
                  <a:pt x="239" y="127"/>
                  <a:pt x="239" y="130"/>
                  <a:pt x="241" y="132"/>
                </a:cubicBezTo>
                <a:cubicBezTo>
                  <a:pt x="274" y="173"/>
                  <a:pt x="274" y="173"/>
                  <a:pt x="274" y="173"/>
                </a:cubicBezTo>
                <a:cubicBezTo>
                  <a:pt x="276" y="174"/>
                  <a:pt x="278" y="175"/>
                  <a:pt x="280" y="175"/>
                </a:cubicBezTo>
                <a:cubicBezTo>
                  <a:pt x="282" y="175"/>
                  <a:pt x="284" y="174"/>
                  <a:pt x="285" y="173"/>
                </a:cubicBezTo>
                <a:cubicBezTo>
                  <a:pt x="318" y="132"/>
                  <a:pt x="318" y="132"/>
                  <a:pt x="318" y="132"/>
                </a:cubicBezTo>
                <a:cubicBezTo>
                  <a:pt x="320" y="130"/>
                  <a:pt x="320" y="127"/>
                  <a:pt x="319" y="125"/>
                </a:cubicBezTo>
                <a:close/>
                <a:moveTo>
                  <a:pt x="148" y="34"/>
                </a:moveTo>
                <a:cubicBezTo>
                  <a:pt x="140" y="34"/>
                  <a:pt x="134" y="40"/>
                  <a:pt x="134" y="47"/>
                </a:cubicBezTo>
                <a:cubicBezTo>
                  <a:pt x="134" y="129"/>
                  <a:pt x="134" y="129"/>
                  <a:pt x="134" y="129"/>
                </a:cubicBezTo>
                <a:cubicBezTo>
                  <a:pt x="128" y="133"/>
                  <a:pt x="124" y="140"/>
                  <a:pt x="124" y="148"/>
                </a:cubicBezTo>
                <a:cubicBezTo>
                  <a:pt x="124" y="161"/>
                  <a:pt x="135" y="172"/>
                  <a:pt x="148" y="172"/>
                </a:cubicBezTo>
                <a:cubicBezTo>
                  <a:pt x="151" y="172"/>
                  <a:pt x="155" y="171"/>
                  <a:pt x="158" y="169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7" y="198"/>
                  <a:pt x="209" y="198"/>
                  <a:pt x="211" y="198"/>
                </a:cubicBezTo>
                <a:cubicBezTo>
                  <a:pt x="216" y="198"/>
                  <a:pt x="221" y="196"/>
                  <a:pt x="223" y="192"/>
                </a:cubicBezTo>
                <a:cubicBezTo>
                  <a:pt x="227" y="185"/>
                  <a:pt x="225" y="177"/>
                  <a:pt x="218" y="173"/>
                </a:cubicBezTo>
                <a:cubicBezTo>
                  <a:pt x="171" y="146"/>
                  <a:pt x="171" y="146"/>
                  <a:pt x="171" y="146"/>
                </a:cubicBezTo>
                <a:cubicBezTo>
                  <a:pt x="171" y="139"/>
                  <a:pt x="167" y="133"/>
                  <a:pt x="161" y="12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1" y="40"/>
                  <a:pt x="155" y="34"/>
                  <a:pt x="148" y="34"/>
                </a:cubicBezTo>
                <a:close/>
                <a:moveTo>
                  <a:pt x="148" y="158"/>
                </a:moveTo>
                <a:cubicBezTo>
                  <a:pt x="142" y="158"/>
                  <a:pt x="138" y="154"/>
                  <a:pt x="138" y="148"/>
                </a:cubicBezTo>
                <a:cubicBezTo>
                  <a:pt x="138" y="143"/>
                  <a:pt x="142" y="138"/>
                  <a:pt x="148" y="138"/>
                </a:cubicBezTo>
                <a:cubicBezTo>
                  <a:pt x="153" y="138"/>
                  <a:pt x="158" y="143"/>
                  <a:pt x="158" y="148"/>
                </a:cubicBezTo>
                <a:cubicBezTo>
                  <a:pt x="158" y="154"/>
                  <a:pt x="153" y="158"/>
                  <a:pt x="148" y="158"/>
                </a:cubicBezTo>
                <a:close/>
              </a:path>
            </a:pathLst>
          </a:custGeom>
          <a:solidFill>
            <a:srgbClr val="242E3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7ADED-FCFE-8BCF-3B52-EB95AB795386}"/>
              </a:ext>
            </a:extLst>
          </p:cNvPr>
          <p:cNvSpPr/>
          <p:nvPr/>
        </p:nvSpPr>
        <p:spPr>
          <a:xfrm>
            <a:off x="18448990" y="5344920"/>
            <a:ext cx="1180792" cy="109634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6066C2-62A0-2584-689C-6F72AE7F1007}"/>
              </a:ext>
            </a:extLst>
          </p:cNvPr>
          <p:cNvSpPr/>
          <p:nvPr/>
        </p:nvSpPr>
        <p:spPr>
          <a:xfrm>
            <a:off x="18049966" y="4950097"/>
            <a:ext cx="1872343" cy="1870756"/>
          </a:xfrm>
          <a:prstGeom prst="rect">
            <a:avLst/>
          </a:prstGeom>
          <a:noFill/>
          <a:ln w="381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A698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C45DA-55DA-2C2C-85F6-BA493012FABE}"/>
              </a:ext>
            </a:extLst>
          </p:cNvPr>
          <p:cNvSpPr txBox="1"/>
          <p:nvPr/>
        </p:nvSpPr>
        <p:spPr>
          <a:xfrm>
            <a:off x="17937222" y="9062793"/>
            <a:ext cx="3071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A698"/>
                </a:solidFill>
                <a:latin typeface="Ubuntu medium" panose="020B0604030602030204" pitchFamily="34" charset="0"/>
              </a:rPr>
              <a:t>Storytelling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EB11C-CA03-40A7-F6FC-0627F288696A}"/>
              </a:ext>
            </a:extLst>
          </p:cNvPr>
          <p:cNvCxnSpPr/>
          <p:nvPr/>
        </p:nvCxnSpPr>
        <p:spPr>
          <a:xfrm>
            <a:off x="19000575" y="6845100"/>
            <a:ext cx="0" cy="2140267"/>
          </a:xfrm>
          <a:prstGeom prst="line">
            <a:avLst/>
          </a:prstGeom>
          <a:ln w="38100">
            <a:solidFill>
              <a:srgbClr val="D0CEC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5F3C97-8106-D9E1-1672-C8DA9F64A05B}"/>
              </a:ext>
            </a:extLst>
          </p:cNvPr>
          <p:cNvSpPr txBox="1"/>
          <p:nvPr/>
        </p:nvSpPr>
        <p:spPr>
          <a:xfrm>
            <a:off x="17852346" y="9848105"/>
            <a:ext cx="4380411" cy="20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What are the main causes lead koala population decline (death)</a:t>
            </a:r>
          </a:p>
          <a:p>
            <a:pPr>
              <a:lnSpc>
                <a:spcPts val="4000"/>
              </a:lnSpc>
            </a:pPr>
            <a:r>
              <a:rPr lang="en-US" sz="2800" dirty="0">
                <a:latin typeface="Ubuntu" panose="020B0504030602030204" pitchFamily="34" charset="0"/>
                <a:cs typeface="Arial" panose="020B0604020202020204" pitchFamily="34" charset="0"/>
              </a:rPr>
              <a:t>Actions taken advice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30F3B-451A-7D48-FD07-DCA0A815AE89}"/>
              </a:ext>
            </a:extLst>
          </p:cNvPr>
          <p:cNvGrpSpPr/>
          <p:nvPr/>
        </p:nvGrpSpPr>
        <p:grpSpPr>
          <a:xfrm>
            <a:off x="10574577" y="2969214"/>
            <a:ext cx="1495489" cy="173736"/>
            <a:chOff x="3190056" y="12630456"/>
            <a:chExt cx="1495489" cy="1737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2EB2FF-6003-2239-D72B-E98E1B366925}"/>
                </a:ext>
              </a:extLst>
            </p:cNvPr>
            <p:cNvSpPr/>
            <p:nvPr/>
          </p:nvSpPr>
          <p:spPr>
            <a:xfrm>
              <a:off x="3190056" y="12630456"/>
              <a:ext cx="173736" cy="173736"/>
            </a:xfrm>
            <a:prstGeom prst="rect">
              <a:avLst/>
            </a:prstGeom>
            <a:solidFill>
              <a:srgbClr val="01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4C10BF-C1C4-A8BA-9101-0B54304EF006}"/>
                </a:ext>
              </a:extLst>
            </p:cNvPr>
            <p:cNvSpPr/>
            <p:nvPr/>
          </p:nvSpPr>
          <p:spPr>
            <a:xfrm>
              <a:off x="3512064" y="12630456"/>
              <a:ext cx="173736" cy="173736"/>
            </a:xfrm>
            <a:prstGeom prst="rect">
              <a:avLst/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A8D350-160D-86FF-8F8C-A3471C9D89B9}"/>
                </a:ext>
              </a:extLst>
            </p:cNvPr>
            <p:cNvSpPr/>
            <p:nvPr/>
          </p:nvSpPr>
          <p:spPr>
            <a:xfrm>
              <a:off x="3850011" y="12630456"/>
              <a:ext cx="173736" cy="173736"/>
            </a:xfrm>
            <a:prstGeom prst="rect">
              <a:avLst/>
            </a:prstGeom>
            <a:solidFill>
              <a:srgbClr val="8FC3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29B674-4C90-25A0-4E0D-D4A1DCC89965}"/>
                </a:ext>
              </a:extLst>
            </p:cNvPr>
            <p:cNvSpPr/>
            <p:nvPr/>
          </p:nvSpPr>
          <p:spPr>
            <a:xfrm>
              <a:off x="4199262" y="12630456"/>
              <a:ext cx="173736" cy="173736"/>
            </a:xfrm>
            <a:prstGeom prst="rect">
              <a:avLst/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F399AD-78E8-82BC-4EFC-5E21E0B47320}"/>
                </a:ext>
              </a:extLst>
            </p:cNvPr>
            <p:cNvSpPr/>
            <p:nvPr/>
          </p:nvSpPr>
          <p:spPr>
            <a:xfrm>
              <a:off x="4511809" y="12630456"/>
              <a:ext cx="173736" cy="173736"/>
            </a:xfrm>
            <a:prstGeom prst="rect">
              <a:avLst/>
            </a:prstGeom>
            <a:solidFill>
              <a:srgbClr val="EE22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584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838B4-ED3A-9C49-8581-F1B817ABB5D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45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302" y="4351477"/>
            <a:ext cx="10709653" cy="8922552"/>
          </a:xfrm>
          <a:prstGeom prst="rect">
            <a:avLst/>
          </a:prstGeom>
        </p:spPr>
      </p:pic>
      <p:grpSp>
        <p:nvGrpSpPr>
          <p:cNvPr id="1139" name="Group 1138"/>
          <p:cNvGrpSpPr/>
          <p:nvPr/>
        </p:nvGrpSpPr>
        <p:grpSpPr>
          <a:xfrm>
            <a:off x="9522795" y="5236375"/>
            <a:ext cx="2082662" cy="659223"/>
            <a:chOff x="9523415" y="5236269"/>
            <a:chExt cx="2082798" cy="659266"/>
          </a:xfrm>
        </p:grpSpPr>
        <p:cxnSp>
          <p:nvCxnSpPr>
            <p:cNvPr id="1134" name="Straight Connector 1133"/>
            <p:cNvCxnSpPr/>
            <p:nvPr/>
          </p:nvCxnSpPr>
          <p:spPr>
            <a:xfrm flipH="1">
              <a:off x="10058048" y="5895535"/>
              <a:ext cx="1548165" cy="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9649224" y="5371205"/>
              <a:ext cx="408825" cy="52433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7" name="Oval 1136"/>
            <p:cNvSpPr/>
            <p:nvPr/>
          </p:nvSpPr>
          <p:spPr>
            <a:xfrm>
              <a:off x="9523415" y="5236269"/>
              <a:ext cx="269873" cy="269873"/>
            </a:xfrm>
            <a:prstGeom prst="ellipse">
              <a:avLst/>
            </a:prstGeom>
            <a:solidFill>
              <a:srgbClr val="C2C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7" name="Oval 36"/>
          <p:cNvSpPr/>
          <p:nvPr/>
        </p:nvSpPr>
        <p:spPr>
          <a:xfrm>
            <a:off x="11372109" y="3748292"/>
            <a:ext cx="8195730" cy="8197572"/>
          </a:xfrm>
          <a:prstGeom prst="ellipse">
            <a:avLst/>
          </a:prstGeom>
          <a:noFill/>
          <a:ln w="19050">
            <a:solidFill>
              <a:srgbClr val="C1C4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172622" y="1019375"/>
            <a:ext cx="9826779" cy="1295316"/>
          </a:xfrm>
          <a:prstGeom prst="rect">
            <a:avLst/>
          </a:prstGeom>
          <a:noFill/>
          <a:ln w="28575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74941" y="1137417"/>
            <a:ext cx="9222140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Getting the data we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7756" y="3192265"/>
            <a:ext cx="60862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  <a:latin typeface="Ubuntu" panose="020B0504020202020204" pitchFamily="34" charset="0"/>
              </a:rPr>
              <a:t>Main Datasets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86815" y="4351477"/>
            <a:ext cx="7204423" cy="5783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The main datasets are from the Queensland Government open data portal.</a:t>
            </a:r>
          </a:p>
          <a:p>
            <a:pPr fontAlgn="base">
              <a:lnSpc>
                <a:spcPct val="150000"/>
              </a:lnSpc>
            </a:pPr>
            <a:r>
              <a:rPr lang="en-AU" sz="2500" b="1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https://</a:t>
            </a:r>
            <a:r>
              <a:rPr lang="en-AU" sz="2500" b="1" dirty="0" err="1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www.data.qld.gov.au</a:t>
            </a:r>
            <a:r>
              <a:rPr lang="en-AU" sz="2500" b="1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/dataset/koala-hospital-data</a:t>
            </a:r>
          </a:p>
          <a:p>
            <a:pPr fontAlgn="base">
              <a:lnSpc>
                <a:spcPct val="150000"/>
              </a:lnSpc>
            </a:pP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 which has records from the year </a:t>
            </a:r>
            <a:r>
              <a:rPr lang="en-AU" sz="2500" b="1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1996-2022</a:t>
            </a: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 in hospital, Queensland.</a:t>
            </a:r>
          </a:p>
          <a:p>
            <a:pPr fontAlgn="base">
              <a:lnSpc>
                <a:spcPct val="150000"/>
              </a:lnSpc>
            </a:pPr>
            <a:endParaRPr lang="en-AU" sz="25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 fontAlgn="base">
              <a:lnSpc>
                <a:spcPct val="150000"/>
              </a:lnSpc>
            </a:pP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The dataset consists of  </a:t>
            </a:r>
            <a:r>
              <a:rPr lang="en-AU" sz="2500" b="1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56935</a:t>
            </a: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 rows and </a:t>
            </a:r>
            <a:r>
              <a:rPr lang="en-AU" sz="2500" b="1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</a:rPr>
              <a:t>41</a:t>
            </a:r>
            <a:r>
              <a:rPr lang="en-AU" sz="2500" dirty="0">
                <a:solidFill>
                  <a:srgbClr val="4F5153"/>
                </a:solidFill>
                <a:latin typeface="Ubuntu" panose="020B0504030602030204" pitchFamily="34" charset="0"/>
              </a:rPr>
              <a:t> columns such as(Record No, Koala Name, Latitude, Longitude, Adult Size etc.)</a:t>
            </a:r>
          </a:p>
        </p:txBody>
      </p:sp>
      <p:sp>
        <p:nvSpPr>
          <p:cNvPr id="19" name="Oval 18"/>
          <p:cNvSpPr/>
          <p:nvPr/>
        </p:nvSpPr>
        <p:spPr>
          <a:xfrm>
            <a:off x="11409582" y="4782379"/>
            <a:ext cx="1584677" cy="1584677"/>
          </a:xfrm>
          <a:prstGeom prst="ellipse">
            <a:avLst/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0643356" y="7086150"/>
            <a:ext cx="1584677" cy="1584677"/>
          </a:xfrm>
          <a:prstGeom prst="ellipse">
            <a:avLst/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11468398" y="9374633"/>
            <a:ext cx="1584677" cy="1584677"/>
          </a:xfrm>
          <a:prstGeom prst="ellipse">
            <a:avLst/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reeform 5"/>
          <p:cNvSpPr>
            <a:spLocks noEditPoints="1"/>
          </p:cNvSpPr>
          <p:nvPr/>
        </p:nvSpPr>
        <p:spPr bwMode="auto">
          <a:xfrm>
            <a:off x="11781396" y="5140564"/>
            <a:ext cx="874223" cy="868307"/>
          </a:xfrm>
          <a:custGeom>
            <a:avLst/>
            <a:gdLst>
              <a:gd name="T0" fmla="*/ 132 w 275"/>
              <a:gd name="T1" fmla="*/ 32 h 273"/>
              <a:gd name="T2" fmla="*/ 128 w 275"/>
              <a:gd name="T3" fmla="*/ 12 h 273"/>
              <a:gd name="T4" fmla="*/ 117 w 275"/>
              <a:gd name="T5" fmla="*/ 13 h 273"/>
              <a:gd name="T6" fmla="*/ 176 w 275"/>
              <a:gd name="T7" fmla="*/ 32 h 273"/>
              <a:gd name="T8" fmla="*/ 190 w 275"/>
              <a:gd name="T9" fmla="*/ 18 h 273"/>
              <a:gd name="T10" fmla="*/ 185 w 275"/>
              <a:gd name="T11" fmla="*/ 9 h 273"/>
              <a:gd name="T12" fmla="*/ 173 w 275"/>
              <a:gd name="T13" fmla="*/ 28 h 273"/>
              <a:gd name="T14" fmla="*/ 160 w 275"/>
              <a:gd name="T15" fmla="*/ 20 h 273"/>
              <a:gd name="T16" fmla="*/ 148 w 275"/>
              <a:gd name="T17" fmla="*/ 7 h 273"/>
              <a:gd name="T18" fmla="*/ 211 w 275"/>
              <a:gd name="T19" fmla="*/ 95 h 273"/>
              <a:gd name="T20" fmla="*/ 192 w 275"/>
              <a:gd name="T21" fmla="*/ 90 h 273"/>
              <a:gd name="T22" fmla="*/ 205 w 275"/>
              <a:gd name="T23" fmla="*/ 105 h 273"/>
              <a:gd name="T24" fmla="*/ 214 w 275"/>
              <a:gd name="T25" fmla="*/ 99 h 273"/>
              <a:gd name="T26" fmla="*/ 197 w 275"/>
              <a:gd name="T27" fmla="*/ 50 h 273"/>
              <a:gd name="T28" fmla="*/ 214 w 275"/>
              <a:gd name="T29" fmla="*/ 39 h 273"/>
              <a:gd name="T30" fmla="*/ 205 w 275"/>
              <a:gd name="T31" fmla="*/ 33 h 273"/>
              <a:gd name="T32" fmla="*/ 192 w 275"/>
              <a:gd name="T33" fmla="*/ 47 h 273"/>
              <a:gd name="T34" fmla="*/ 217 w 275"/>
              <a:gd name="T35" fmla="*/ 75 h 273"/>
              <a:gd name="T36" fmla="*/ 203 w 275"/>
              <a:gd name="T37" fmla="*/ 63 h 273"/>
              <a:gd name="T38" fmla="*/ 258 w 275"/>
              <a:gd name="T39" fmla="*/ 203 h 273"/>
              <a:gd name="T40" fmla="*/ 173 w 275"/>
              <a:gd name="T41" fmla="*/ 125 h 273"/>
              <a:gd name="T42" fmla="*/ 154 w 275"/>
              <a:gd name="T43" fmla="*/ 27 h 273"/>
              <a:gd name="T44" fmla="*/ 135 w 275"/>
              <a:gd name="T45" fmla="*/ 125 h 273"/>
              <a:gd name="T46" fmla="*/ 60 w 275"/>
              <a:gd name="T47" fmla="*/ 126 h 273"/>
              <a:gd name="T48" fmla="*/ 9 w 275"/>
              <a:gd name="T49" fmla="*/ 146 h 273"/>
              <a:gd name="T50" fmla="*/ 26 w 275"/>
              <a:gd name="T51" fmla="*/ 214 h 273"/>
              <a:gd name="T52" fmla="*/ 222 w 275"/>
              <a:gd name="T53" fmla="*/ 273 h 273"/>
              <a:gd name="T54" fmla="*/ 225 w 275"/>
              <a:gd name="T55" fmla="*/ 273 h 273"/>
              <a:gd name="T56" fmla="*/ 274 w 275"/>
              <a:gd name="T57" fmla="*/ 240 h 273"/>
              <a:gd name="T58" fmla="*/ 184 w 275"/>
              <a:gd name="T59" fmla="*/ 69 h 273"/>
              <a:gd name="T60" fmla="*/ 161 w 275"/>
              <a:gd name="T61" fmla="*/ 98 h 273"/>
              <a:gd name="T62" fmla="*/ 147 w 275"/>
              <a:gd name="T63" fmla="*/ 108 h 273"/>
              <a:gd name="T64" fmla="*/ 146 w 275"/>
              <a:gd name="T65" fmla="*/ 98 h 273"/>
              <a:gd name="T66" fmla="*/ 161 w 275"/>
              <a:gd name="T67" fmla="*/ 120 h 273"/>
              <a:gd name="T68" fmla="*/ 147 w 275"/>
              <a:gd name="T69" fmla="*/ 120 h 273"/>
              <a:gd name="T70" fmla="*/ 155 w 275"/>
              <a:gd name="T71" fmla="*/ 211 h 273"/>
              <a:gd name="T72" fmla="*/ 141 w 275"/>
              <a:gd name="T73" fmla="*/ 194 h 273"/>
              <a:gd name="T74" fmla="*/ 154 w 275"/>
              <a:gd name="T75" fmla="*/ 146 h 273"/>
              <a:gd name="T76" fmla="*/ 167 w 275"/>
              <a:gd name="T77" fmla="*/ 194 h 273"/>
              <a:gd name="T78" fmla="*/ 161 w 275"/>
              <a:gd name="T79" fmla="*/ 65 h 273"/>
              <a:gd name="T80" fmla="*/ 164 w 275"/>
              <a:gd name="T81" fmla="*/ 45 h 273"/>
              <a:gd name="T82" fmla="*/ 142 w 275"/>
              <a:gd name="T83" fmla="*/ 72 h 273"/>
              <a:gd name="T84" fmla="*/ 147 w 275"/>
              <a:gd name="T85" fmla="*/ 76 h 273"/>
              <a:gd name="T86" fmla="*/ 165 w 275"/>
              <a:gd name="T87" fmla="*/ 66 h 273"/>
              <a:gd name="T88" fmla="*/ 111 w 275"/>
              <a:gd name="T89" fmla="*/ 69 h 273"/>
              <a:gd name="T90" fmla="*/ 86 w 275"/>
              <a:gd name="T91" fmla="*/ 69 h 273"/>
              <a:gd name="T92" fmla="*/ 109 w 275"/>
              <a:gd name="T93" fmla="*/ 49 h 273"/>
              <a:gd name="T94" fmla="*/ 117 w 275"/>
              <a:gd name="T95" fmla="*/ 43 h 273"/>
              <a:gd name="T96" fmla="*/ 100 w 275"/>
              <a:gd name="T97" fmla="*/ 32 h 273"/>
              <a:gd name="T98" fmla="*/ 97 w 275"/>
              <a:gd name="T99" fmla="*/ 95 h 273"/>
              <a:gd name="T100" fmla="*/ 103 w 275"/>
              <a:gd name="T101" fmla="*/ 105 h 273"/>
              <a:gd name="T102" fmla="*/ 117 w 275"/>
              <a:gd name="T103" fmla="*/ 90 h 273"/>
              <a:gd name="T104" fmla="*/ 97 w 275"/>
              <a:gd name="T105" fmla="*/ 95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75" h="273">
                <a:moveTo>
                  <a:pt x="124" y="29"/>
                </a:moveTo>
                <a:cubicBezTo>
                  <a:pt x="126" y="31"/>
                  <a:pt x="127" y="32"/>
                  <a:pt x="130" y="32"/>
                </a:cubicBezTo>
                <a:cubicBezTo>
                  <a:pt x="131" y="32"/>
                  <a:pt x="132" y="32"/>
                  <a:pt x="132" y="32"/>
                </a:cubicBezTo>
                <a:cubicBezTo>
                  <a:pt x="134" y="31"/>
                  <a:pt x="135" y="29"/>
                  <a:pt x="135" y="28"/>
                </a:cubicBezTo>
                <a:cubicBezTo>
                  <a:pt x="136" y="27"/>
                  <a:pt x="136" y="25"/>
                  <a:pt x="135" y="23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7" y="10"/>
                  <a:pt x="125" y="9"/>
                  <a:pt x="123" y="9"/>
                </a:cubicBezTo>
                <a:cubicBezTo>
                  <a:pt x="122" y="9"/>
                  <a:pt x="121" y="9"/>
                  <a:pt x="120" y="10"/>
                </a:cubicBezTo>
                <a:cubicBezTo>
                  <a:pt x="119" y="11"/>
                  <a:pt x="118" y="12"/>
                  <a:pt x="117" y="13"/>
                </a:cubicBezTo>
                <a:cubicBezTo>
                  <a:pt x="117" y="15"/>
                  <a:pt x="117" y="16"/>
                  <a:pt x="118" y="18"/>
                </a:cubicBezTo>
                <a:lnTo>
                  <a:pt x="124" y="29"/>
                </a:lnTo>
                <a:close/>
                <a:moveTo>
                  <a:pt x="176" y="32"/>
                </a:moveTo>
                <a:cubicBezTo>
                  <a:pt x="177" y="32"/>
                  <a:pt x="178" y="32"/>
                  <a:pt x="179" y="32"/>
                </a:cubicBezTo>
                <a:cubicBezTo>
                  <a:pt x="181" y="32"/>
                  <a:pt x="183" y="31"/>
                  <a:pt x="184" y="29"/>
                </a:cubicBezTo>
                <a:cubicBezTo>
                  <a:pt x="190" y="18"/>
                  <a:pt x="190" y="18"/>
                  <a:pt x="190" y="18"/>
                </a:cubicBezTo>
                <a:cubicBezTo>
                  <a:pt x="191" y="16"/>
                  <a:pt x="192" y="15"/>
                  <a:pt x="191" y="13"/>
                </a:cubicBezTo>
                <a:cubicBezTo>
                  <a:pt x="191" y="12"/>
                  <a:pt x="190" y="11"/>
                  <a:pt x="188" y="10"/>
                </a:cubicBezTo>
                <a:cubicBezTo>
                  <a:pt x="187" y="9"/>
                  <a:pt x="186" y="9"/>
                  <a:pt x="185" y="9"/>
                </a:cubicBezTo>
                <a:cubicBezTo>
                  <a:pt x="183" y="9"/>
                  <a:pt x="181" y="10"/>
                  <a:pt x="180" y="12"/>
                </a:cubicBezTo>
                <a:cubicBezTo>
                  <a:pt x="173" y="23"/>
                  <a:pt x="173" y="23"/>
                  <a:pt x="173" y="23"/>
                </a:cubicBezTo>
                <a:cubicBezTo>
                  <a:pt x="173" y="25"/>
                  <a:pt x="172" y="27"/>
                  <a:pt x="173" y="28"/>
                </a:cubicBezTo>
                <a:cubicBezTo>
                  <a:pt x="173" y="29"/>
                  <a:pt x="174" y="31"/>
                  <a:pt x="176" y="32"/>
                </a:cubicBezTo>
                <a:close/>
                <a:moveTo>
                  <a:pt x="154" y="26"/>
                </a:moveTo>
                <a:cubicBezTo>
                  <a:pt x="157" y="26"/>
                  <a:pt x="160" y="23"/>
                  <a:pt x="160" y="20"/>
                </a:cubicBezTo>
                <a:cubicBezTo>
                  <a:pt x="160" y="7"/>
                  <a:pt x="160" y="7"/>
                  <a:pt x="160" y="7"/>
                </a:cubicBezTo>
                <a:cubicBezTo>
                  <a:pt x="160" y="3"/>
                  <a:pt x="157" y="0"/>
                  <a:pt x="154" y="0"/>
                </a:cubicBezTo>
                <a:cubicBezTo>
                  <a:pt x="151" y="0"/>
                  <a:pt x="148" y="3"/>
                  <a:pt x="148" y="7"/>
                </a:cubicBezTo>
                <a:cubicBezTo>
                  <a:pt x="148" y="20"/>
                  <a:pt x="148" y="20"/>
                  <a:pt x="148" y="20"/>
                </a:cubicBezTo>
                <a:cubicBezTo>
                  <a:pt x="148" y="23"/>
                  <a:pt x="151" y="26"/>
                  <a:pt x="154" y="26"/>
                </a:cubicBezTo>
                <a:close/>
                <a:moveTo>
                  <a:pt x="211" y="95"/>
                </a:moveTo>
                <a:cubicBezTo>
                  <a:pt x="200" y="88"/>
                  <a:pt x="200" y="88"/>
                  <a:pt x="200" y="88"/>
                </a:cubicBezTo>
                <a:cubicBezTo>
                  <a:pt x="199" y="88"/>
                  <a:pt x="198" y="88"/>
                  <a:pt x="197" y="88"/>
                </a:cubicBezTo>
                <a:cubicBezTo>
                  <a:pt x="194" y="88"/>
                  <a:pt x="193" y="89"/>
                  <a:pt x="192" y="90"/>
                </a:cubicBezTo>
                <a:cubicBezTo>
                  <a:pt x="191" y="92"/>
                  <a:pt x="190" y="93"/>
                  <a:pt x="191" y="95"/>
                </a:cubicBezTo>
                <a:cubicBezTo>
                  <a:pt x="191" y="97"/>
                  <a:pt x="192" y="98"/>
                  <a:pt x="194" y="99"/>
                </a:cubicBezTo>
                <a:cubicBezTo>
                  <a:pt x="205" y="105"/>
                  <a:pt x="205" y="105"/>
                  <a:pt x="205" y="105"/>
                </a:cubicBezTo>
                <a:cubicBezTo>
                  <a:pt x="206" y="106"/>
                  <a:pt x="207" y="106"/>
                  <a:pt x="208" y="106"/>
                </a:cubicBezTo>
                <a:cubicBezTo>
                  <a:pt x="210" y="106"/>
                  <a:pt x="212" y="105"/>
                  <a:pt x="213" y="103"/>
                </a:cubicBezTo>
                <a:cubicBezTo>
                  <a:pt x="214" y="102"/>
                  <a:pt x="214" y="100"/>
                  <a:pt x="214" y="99"/>
                </a:cubicBezTo>
                <a:cubicBezTo>
                  <a:pt x="214" y="97"/>
                  <a:pt x="213" y="96"/>
                  <a:pt x="211" y="95"/>
                </a:cubicBezTo>
                <a:close/>
                <a:moveTo>
                  <a:pt x="192" y="47"/>
                </a:moveTo>
                <a:cubicBezTo>
                  <a:pt x="193" y="49"/>
                  <a:pt x="194" y="50"/>
                  <a:pt x="197" y="50"/>
                </a:cubicBezTo>
                <a:cubicBezTo>
                  <a:pt x="198" y="50"/>
                  <a:pt x="199" y="50"/>
                  <a:pt x="200" y="49"/>
                </a:cubicBezTo>
                <a:cubicBezTo>
                  <a:pt x="211" y="43"/>
                  <a:pt x="211" y="43"/>
                  <a:pt x="211" y="43"/>
                </a:cubicBezTo>
                <a:cubicBezTo>
                  <a:pt x="213" y="42"/>
                  <a:pt x="214" y="41"/>
                  <a:pt x="214" y="39"/>
                </a:cubicBezTo>
                <a:cubicBezTo>
                  <a:pt x="214" y="38"/>
                  <a:pt x="214" y="36"/>
                  <a:pt x="213" y="35"/>
                </a:cubicBezTo>
                <a:cubicBezTo>
                  <a:pt x="212" y="33"/>
                  <a:pt x="210" y="32"/>
                  <a:pt x="208" y="32"/>
                </a:cubicBezTo>
                <a:cubicBezTo>
                  <a:pt x="207" y="32"/>
                  <a:pt x="206" y="32"/>
                  <a:pt x="205" y="33"/>
                </a:cubicBezTo>
                <a:cubicBezTo>
                  <a:pt x="194" y="39"/>
                  <a:pt x="194" y="39"/>
                  <a:pt x="194" y="39"/>
                </a:cubicBezTo>
                <a:cubicBezTo>
                  <a:pt x="192" y="40"/>
                  <a:pt x="191" y="41"/>
                  <a:pt x="191" y="43"/>
                </a:cubicBezTo>
                <a:cubicBezTo>
                  <a:pt x="190" y="44"/>
                  <a:pt x="191" y="46"/>
                  <a:pt x="192" y="47"/>
                </a:cubicBezTo>
                <a:close/>
                <a:moveTo>
                  <a:pt x="197" y="69"/>
                </a:moveTo>
                <a:cubicBezTo>
                  <a:pt x="197" y="72"/>
                  <a:pt x="200" y="75"/>
                  <a:pt x="203" y="75"/>
                </a:cubicBezTo>
                <a:cubicBezTo>
                  <a:pt x="217" y="75"/>
                  <a:pt x="217" y="75"/>
                  <a:pt x="217" y="75"/>
                </a:cubicBezTo>
                <a:cubicBezTo>
                  <a:pt x="220" y="75"/>
                  <a:pt x="222" y="72"/>
                  <a:pt x="222" y="69"/>
                </a:cubicBezTo>
                <a:cubicBezTo>
                  <a:pt x="222" y="66"/>
                  <a:pt x="220" y="63"/>
                  <a:pt x="217" y="63"/>
                </a:cubicBezTo>
                <a:cubicBezTo>
                  <a:pt x="203" y="63"/>
                  <a:pt x="203" y="63"/>
                  <a:pt x="203" y="63"/>
                </a:cubicBezTo>
                <a:cubicBezTo>
                  <a:pt x="200" y="63"/>
                  <a:pt x="197" y="66"/>
                  <a:pt x="197" y="69"/>
                </a:cubicBezTo>
                <a:close/>
                <a:moveTo>
                  <a:pt x="274" y="240"/>
                </a:moveTo>
                <a:cubicBezTo>
                  <a:pt x="274" y="239"/>
                  <a:pt x="268" y="222"/>
                  <a:pt x="258" y="203"/>
                </a:cubicBezTo>
                <a:cubicBezTo>
                  <a:pt x="245" y="174"/>
                  <a:pt x="230" y="156"/>
                  <a:pt x="215" y="149"/>
                </a:cubicBezTo>
                <a:cubicBezTo>
                  <a:pt x="215" y="149"/>
                  <a:pt x="187" y="136"/>
                  <a:pt x="187" y="136"/>
                </a:cubicBezTo>
                <a:cubicBezTo>
                  <a:pt x="173" y="125"/>
                  <a:pt x="173" y="125"/>
                  <a:pt x="173" y="125"/>
                </a:cubicBezTo>
                <a:cubicBezTo>
                  <a:pt x="173" y="106"/>
                  <a:pt x="173" y="106"/>
                  <a:pt x="173" y="106"/>
                </a:cubicBezTo>
                <a:cubicBezTo>
                  <a:pt x="187" y="98"/>
                  <a:pt x="196" y="84"/>
                  <a:pt x="196" y="69"/>
                </a:cubicBezTo>
                <a:cubicBezTo>
                  <a:pt x="196" y="46"/>
                  <a:pt x="177" y="27"/>
                  <a:pt x="154" y="27"/>
                </a:cubicBezTo>
                <a:cubicBezTo>
                  <a:pt x="131" y="27"/>
                  <a:pt x="112" y="46"/>
                  <a:pt x="112" y="69"/>
                </a:cubicBezTo>
                <a:cubicBezTo>
                  <a:pt x="112" y="84"/>
                  <a:pt x="121" y="98"/>
                  <a:pt x="135" y="106"/>
                </a:cubicBezTo>
                <a:cubicBezTo>
                  <a:pt x="135" y="125"/>
                  <a:pt x="135" y="125"/>
                  <a:pt x="135" y="125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1" y="136"/>
                  <a:pt x="67" y="161"/>
                  <a:pt x="48" y="166"/>
                </a:cubicBezTo>
                <a:cubicBezTo>
                  <a:pt x="51" y="154"/>
                  <a:pt x="56" y="140"/>
                  <a:pt x="60" y="126"/>
                </a:cubicBezTo>
                <a:cubicBezTo>
                  <a:pt x="64" y="114"/>
                  <a:pt x="58" y="102"/>
                  <a:pt x="47" y="98"/>
                </a:cubicBezTo>
                <a:cubicBezTo>
                  <a:pt x="36" y="95"/>
                  <a:pt x="23" y="101"/>
                  <a:pt x="20" y="112"/>
                </a:cubicBezTo>
                <a:cubicBezTo>
                  <a:pt x="19" y="113"/>
                  <a:pt x="14" y="129"/>
                  <a:pt x="9" y="146"/>
                </a:cubicBezTo>
                <a:cubicBezTo>
                  <a:pt x="0" y="180"/>
                  <a:pt x="0" y="194"/>
                  <a:pt x="7" y="204"/>
                </a:cubicBezTo>
                <a:cubicBezTo>
                  <a:pt x="12" y="210"/>
                  <a:pt x="19" y="214"/>
                  <a:pt x="26" y="214"/>
                </a:cubicBezTo>
                <a:cubicBezTo>
                  <a:pt x="26" y="214"/>
                  <a:pt x="26" y="214"/>
                  <a:pt x="26" y="214"/>
                </a:cubicBezTo>
                <a:cubicBezTo>
                  <a:pt x="39" y="214"/>
                  <a:pt x="62" y="207"/>
                  <a:pt x="87" y="198"/>
                </a:cubicBezTo>
                <a:cubicBezTo>
                  <a:pt x="87" y="273"/>
                  <a:pt x="87" y="273"/>
                  <a:pt x="87" y="273"/>
                </a:cubicBezTo>
                <a:cubicBezTo>
                  <a:pt x="222" y="273"/>
                  <a:pt x="222" y="273"/>
                  <a:pt x="222" y="273"/>
                </a:cubicBezTo>
                <a:cubicBezTo>
                  <a:pt x="222" y="225"/>
                  <a:pt x="222" y="225"/>
                  <a:pt x="222" y="225"/>
                </a:cubicBezTo>
                <a:cubicBezTo>
                  <a:pt x="226" y="235"/>
                  <a:pt x="230" y="244"/>
                  <a:pt x="231" y="249"/>
                </a:cubicBezTo>
                <a:cubicBezTo>
                  <a:pt x="231" y="254"/>
                  <a:pt x="229" y="262"/>
                  <a:pt x="225" y="273"/>
                </a:cubicBezTo>
                <a:cubicBezTo>
                  <a:pt x="270" y="273"/>
                  <a:pt x="270" y="273"/>
                  <a:pt x="270" y="273"/>
                </a:cubicBezTo>
                <a:cubicBezTo>
                  <a:pt x="274" y="259"/>
                  <a:pt x="275" y="250"/>
                  <a:pt x="275" y="248"/>
                </a:cubicBezTo>
                <a:cubicBezTo>
                  <a:pt x="275" y="245"/>
                  <a:pt x="275" y="242"/>
                  <a:pt x="274" y="240"/>
                </a:cubicBezTo>
                <a:close/>
                <a:moveTo>
                  <a:pt x="124" y="69"/>
                </a:moveTo>
                <a:cubicBezTo>
                  <a:pt x="124" y="53"/>
                  <a:pt x="138" y="39"/>
                  <a:pt x="154" y="39"/>
                </a:cubicBezTo>
                <a:cubicBezTo>
                  <a:pt x="171" y="39"/>
                  <a:pt x="184" y="53"/>
                  <a:pt x="184" y="69"/>
                </a:cubicBezTo>
                <a:cubicBezTo>
                  <a:pt x="184" y="80"/>
                  <a:pt x="177" y="90"/>
                  <a:pt x="167" y="96"/>
                </a:cubicBezTo>
                <a:cubicBezTo>
                  <a:pt x="162" y="98"/>
                  <a:pt x="162" y="98"/>
                  <a:pt x="162" y="98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47" y="108"/>
                  <a:pt x="147" y="108"/>
                  <a:pt x="147" y="10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46" y="98"/>
                  <a:pt x="146" y="98"/>
                  <a:pt x="146" y="98"/>
                </a:cubicBezTo>
                <a:cubicBezTo>
                  <a:pt x="141" y="96"/>
                  <a:pt x="141" y="96"/>
                  <a:pt x="141" y="96"/>
                </a:cubicBezTo>
                <a:cubicBezTo>
                  <a:pt x="131" y="90"/>
                  <a:pt x="124" y="80"/>
                  <a:pt x="124" y="69"/>
                </a:cubicBezTo>
                <a:close/>
                <a:moveTo>
                  <a:pt x="161" y="120"/>
                </a:moveTo>
                <a:cubicBezTo>
                  <a:pt x="161" y="125"/>
                  <a:pt x="161" y="125"/>
                  <a:pt x="161" y="125"/>
                </a:cubicBezTo>
                <a:cubicBezTo>
                  <a:pt x="147" y="125"/>
                  <a:pt x="147" y="125"/>
                  <a:pt x="147" y="125"/>
                </a:cubicBezTo>
                <a:cubicBezTo>
                  <a:pt x="147" y="120"/>
                  <a:pt x="147" y="120"/>
                  <a:pt x="147" y="120"/>
                </a:cubicBezTo>
                <a:lnTo>
                  <a:pt x="161" y="120"/>
                </a:lnTo>
                <a:close/>
                <a:moveTo>
                  <a:pt x="167" y="194"/>
                </a:moveTo>
                <a:cubicBezTo>
                  <a:pt x="155" y="211"/>
                  <a:pt x="155" y="211"/>
                  <a:pt x="155" y="211"/>
                </a:cubicBezTo>
                <a:cubicBezTo>
                  <a:pt x="155" y="211"/>
                  <a:pt x="155" y="211"/>
                  <a:pt x="154" y="211"/>
                </a:cubicBezTo>
                <a:cubicBezTo>
                  <a:pt x="154" y="211"/>
                  <a:pt x="154" y="211"/>
                  <a:pt x="153" y="211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53" y="146"/>
                  <a:pt x="153" y="146"/>
                  <a:pt x="153" y="146"/>
                </a:cubicBezTo>
                <a:cubicBezTo>
                  <a:pt x="153" y="146"/>
                  <a:pt x="154" y="146"/>
                  <a:pt x="154" y="146"/>
                </a:cubicBezTo>
                <a:cubicBezTo>
                  <a:pt x="155" y="146"/>
                  <a:pt x="155" y="146"/>
                  <a:pt x="156" y="146"/>
                </a:cubicBezTo>
                <a:cubicBezTo>
                  <a:pt x="168" y="194"/>
                  <a:pt x="168" y="194"/>
                  <a:pt x="168" y="194"/>
                </a:cubicBezTo>
                <a:cubicBezTo>
                  <a:pt x="168" y="194"/>
                  <a:pt x="168" y="194"/>
                  <a:pt x="167" y="194"/>
                </a:cubicBezTo>
                <a:close/>
                <a:moveTo>
                  <a:pt x="165" y="66"/>
                </a:moveTo>
                <a:cubicBezTo>
                  <a:pt x="166" y="65"/>
                  <a:pt x="166" y="65"/>
                  <a:pt x="165" y="65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0" y="65"/>
                  <a:pt x="159" y="64"/>
                  <a:pt x="160" y="62"/>
                </a:cubicBezTo>
                <a:cubicBezTo>
                  <a:pt x="165" y="47"/>
                  <a:pt x="165" y="47"/>
                  <a:pt x="165" y="47"/>
                </a:cubicBezTo>
                <a:cubicBezTo>
                  <a:pt x="166" y="46"/>
                  <a:pt x="165" y="45"/>
                  <a:pt x="164" y="45"/>
                </a:cubicBezTo>
                <a:cubicBezTo>
                  <a:pt x="154" y="45"/>
                  <a:pt x="154" y="45"/>
                  <a:pt x="154" y="45"/>
                </a:cubicBezTo>
                <a:cubicBezTo>
                  <a:pt x="153" y="45"/>
                  <a:pt x="152" y="46"/>
                  <a:pt x="151" y="47"/>
                </a:cubicBezTo>
                <a:cubicBezTo>
                  <a:pt x="142" y="72"/>
                  <a:pt x="142" y="72"/>
                  <a:pt x="142" y="72"/>
                </a:cubicBezTo>
                <a:cubicBezTo>
                  <a:pt x="142" y="73"/>
                  <a:pt x="142" y="74"/>
                  <a:pt x="144" y="74"/>
                </a:cubicBezTo>
                <a:cubicBezTo>
                  <a:pt x="145" y="74"/>
                  <a:pt x="145" y="74"/>
                  <a:pt x="145" y="74"/>
                </a:cubicBezTo>
                <a:cubicBezTo>
                  <a:pt x="147" y="74"/>
                  <a:pt x="148" y="75"/>
                  <a:pt x="147" y="76"/>
                </a:cubicBezTo>
                <a:cubicBezTo>
                  <a:pt x="145" y="91"/>
                  <a:pt x="145" y="91"/>
                  <a:pt x="145" y="91"/>
                </a:cubicBezTo>
                <a:cubicBezTo>
                  <a:pt x="145" y="92"/>
                  <a:pt x="146" y="92"/>
                  <a:pt x="147" y="92"/>
                </a:cubicBezTo>
                <a:lnTo>
                  <a:pt x="165" y="66"/>
                </a:lnTo>
                <a:close/>
                <a:moveTo>
                  <a:pt x="92" y="75"/>
                </a:moveTo>
                <a:cubicBezTo>
                  <a:pt x="105" y="75"/>
                  <a:pt x="105" y="75"/>
                  <a:pt x="105" y="75"/>
                </a:cubicBezTo>
                <a:cubicBezTo>
                  <a:pt x="108" y="75"/>
                  <a:pt x="111" y="72"/>
                  <a:pt x="111" y="69"/>
                </a:cubicBezTo>
                <a:cubicBezTo>
                  <a:pt x="111" y="66"/>
                  <a:pt x="108" y="63"/>
                  <a:pt x="105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89" y="63"/>
                  <a:pt x="86" y="66"/>
                  <a:pt x="86" y="69"/>
                </a:cubicBezTo>
                <a:cubicBezTo>
                  <a:pt x="86" y="72"/>
                  <a:pt x="89" y="75"/>
                  <a:pt x="92" y="75"/>
                </a:cubicBezTo>
                <a:close/>
                <a:moveTo>
                  <a:pt x="97" y="43"/>
                </a:moveTo>
                <a:cubicBezTo>
                  <a:pt x="109" y="49"/>
                  <a:pt x="109" y="49"/>
                  <a:pt x="109" y="49"/>
                </a:cubicBezTo>
                <a:cubicBezTo>
                  <a:pt x="110" y="50"/>
                  <a:pt x="111" y="50"/>
                  <a:pt x="112" y="50"/>
                </a:cubicBezTo>
                <a:cubicBezTo>
                  <a:pt x="114" y="50"/>
                  <a:pt x="116" y="49"/>
                  <a:pt x="117" y="47"/>
                </a:cubicBezTo>
                <a:cubicBezTo>
                  <a:pt x="118" y="46"/>
                  <a:pt x="118" y="44"/>
                  <a:pt x="117" y="43"/>
                </a:cubicBezTo>
                <a:cubicBezTo>
                  <a:pt x="117" y="41"/>
                  <a:pt x="116" y="40"/>
                  <a:pt x="115" y="39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2" y="32"/>
                  <a:pt x="101" y="32"/>
                  <a:pt x="100" y="32"/>
                </a:cubicBezTo>
                <a:cubicBezTo>
                  <a:pt x="98" y="32"/>
                  <a:pt x="96" y="33"/>
                  <a:pt x="95" y="35"/>
                </a:cubicBezTo>
                <a:cubicBezTo>
                  <a:pt x="93" y="37"/>
                  <a:pt x="94" y="41"/>
                  <a:pt x="97" y="43"/>
                </a:cubicBezTo>
                <a:close/>
                <a:moveTo>
                  <a:pt x="97" y="95"/>
                </a:moveTo>
                <a:cubicBezTo>
                  <a:pt x="94" y="97"/>
                  <a:pt x="93" y="100"/>
                  <a:pt x="95" y="103"/>
                </a:cubicBezTo>
                <a:cubicBezTo>
                  <a:pt x="96" y="105"/>
                  <a:pt x="98" y="106"/>
                  <a:pt x="100" y="106"/>
                </a:cubicBezTo>
                <a:cubicBezTo>
                  <a:pt x="101" y="106"/>
                  <a:pt x="102" y="106"/>
                  <a:pt x="103" y="105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6" y="98"/>
                  <a:pt x="117" y="97"/>
                  <a:pt x="117" y="95"/>
                </a:cubicBezTo>
                <a:cubicBezTo>
                  <a:pt x="118" y="93"/>
                  <a:pt x="118" y="92"/>
                  <a:pt x="117" y="90"/>
                </a:cubicBezTo>
                <a:cubicBezTo>
                  <a:pt x="116" y="89"/>
                  <a:pt x="114" y="88"/>
                  <a:pt x="112" y="88"/>
                </a:cubicBezTo>
                <a:cubicBezTo>
                  <a:pt x="111" y="88"/>
                  <a:pt x="110" y="88"/>
                  <a:pt x="109" y="88"/>
                </a:cubicBezTo>
                <a:lnTo>
                  <a:pt x="97" y="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10999072" y="7600109"/>
            <a:ext cx="868305" cy="566286"/>
          </a:xfrm>
          <a:custGeom>
            <a:avLst/>
            <a:gdLst>
              <a:gd name="T0" fmla="*/ 129 w 273"/>
              <a:gd name="T1" fmla="*/ 113 h 177"/>
              <a:gd name="T2" fmla="*/ 94 w 273"/>
              <a:gd name="T3" fmla="*/ 131 h 177"/>
              <a:gd name="T4" fmla="*/ 108 w 273"/>
              <a:gd name="T5" fmla="*/ 145 h 177"/>
              <a:gd name="T6" fmla="*/ 37 w 273"/>
              <a:gd name="T7" fmla="*/ 0 h 177"/>
              <a:gd name="T8" fmla="*/ 28 w 273"/>
              <a:gd name="T9" fmla="*/ 72 h 177"/>
              <a:gd name="T10" fmla="*/ 37 w 273"/>
              <a:gd name="T11" fmla="*/ 0 h 177"/>
              <a:gd name="T12" fmla="*/ 101 w 273"/>
              <a:gd name="T13" fmla="*/ 74 h 177"/>
              <a:gd name="T14" fmla="*/ 64 w 273"/>
              <a:gd name="T15" fmla="*/ 93 h 177"/>
              <a:gd name="T16" fmla="*/ 76 w 273"/>
              <a:gd name="T17" fmla="*/ 108 h 177"/>
              <a:gd name="T18" fmla="*/ 137 w 273"/>
              <a:gd name="T19" fmla="*/ 137 h 177"/>
              <a:gd name="T20" fmla="*/ 111 w 273"/>
              <a:gd name="T21" fmla="*/ 148 h 177"/>
              <a:gd name="T22" fmla="*/ 124 w 273"/>
              <a:gd name="T23" fmla="*/ 163 h 177"/>
              <a:gd name="T24" fmla="*/ 137 w 273"/>
              <a:gd name="T25" fmla="*/ 137 h 177"/>
              <a:gd name="T26" fmla="*/ 105 w 273"/>
              <a:gd name="T27" fmla="*/ 89 h 177"/>
              <a:gd name="T28" fmla="*/ 76 w 273"/>
              <a:gd name="T29" fmla="*/ 128 h 177"/>
              <a:gd name="T30" fmla="*/ 118 w 273"/>
              <a:gd name="T31" fmla="*/ 103 h 177"/>
              <a:gd name="T32" fmla="*/ 241 w 273"/>
              <a:gd name="T33" fmla="*/ 4 h 177"/>
              <a:gd name="T34" fmla="*/ 245 w 273"/>
              <a:gd name="T35" fmla="*/ 73 h 177"/>
              <a:gd name="T36" fmla="*/ 241 w 273"/>
              <a:gd name="T37" fmla="*/ 4 h 177"/>
              <a:gd name="T38" fmla="*/ 132 w 273"/>
              <a:gd name="T39" fmla="*/ 163 h 177"/>
              <a:gd name="T40" fmla="*/ 148 w 273"/>
              <a:gd name="T41" fmla="*/ 174 h 177"/>
              <a:gd name="T42" fmla="*/ 145 w 273"/>
              <a:gd name="T43" fmla="*/ 147 h 177"/>
              <a:gd name="T44" fmla="*/ 133 w 273"/>
              <a:gd name="T45" fmla="*/ 20 h 177"/>
              <a:gd name="T46" fmla="*/ 86 w 273"/>
              <a:gd name="T47" fmla="*/ 53 h 177"/>
              <a:gd name="T48" fmla="*/ 141 w 273"/>
              <a:gd name="T49" fmla="*/ 38 h 177"/>
              <a:gd name="T50" fmla="*/ 222 w 273"/>
              <a:gd name="T51" fmla="*/ 81 h 177"/>
              <a:gd name="T52" fmla="*/ 211 w 273"/>
              <a:gd name="T53" fmla="*/ 29 h 177"/>
              <a:gd name="T54" fmla="*/ 200 w 273"/>
              <a:gd name="T55" fmla="*/ 99 h 177"/>
              <a:gd name="T56" fmla="*/ 101 w 273"/>
              <a:gd name="T57" fmla="*/ 63 h 177"/>
              <a:gd name="T58" fmla="*/ 88 w 273"/>
              <a:gd name="T59" fmla="*/ 35 h 177"/>
              <a:gd name="T60" fmla="*/ 67 w 273"/>
              <a:gd name="T61" fmla="*/ 31 h 177"/>
              <a:gd name="T62" fmla="*/ 57 w 273"/>
              <a:gd name="T63" fmla="*/ 94 h 177"/>
              <a:gd name="T64" fmla="*/ 84 w 273"/>
              <a:gd name="T65" fmla="*/ 69 h 177"/>
              <a:gd name="T66" fmla="*/ 109 w 273"/>
              <a:gd name="T67" fmla="*/ 81 h 177"/>
              <a:gd name="T68" fmla="*/ 125 w 273"/>
              <a:gd name="T69" fmla="*/ 104 h 177"/>
              <a:gd name="T70" fmla="*/ 133 w 273"/>
              <a:gd name="T71" fmla="*/ 129 h 177"/>
              <a:gd name="T72" fmla="*/ 156 w 273"/>
              <a:gd name="T73" fmla="*/ 159 h 177"/>
              <a:gd name="T74" fmla="*/ 173 w 273"/>
              <a:gd name="T75" fmla="*/ 150 h 177"/>
              <a:gd name="T76" fmla="*/ 163 w 273"/>
              <a:gd name="T77" fmla="*/ 119 h 177"/>
              <a:gd name="T78" fmla="*/ 192 w 273"/>
              <a:gd name="T79" fmla="*/ 154 h 177"/>
              <a:gd name="T80" fmla="*/ 179 w 273"/>
              <a:gd name="T81" fmla="*/ 109 h 177"/>
              <a:gd name="T82" fmla="*/ 199 w 273"/>
              <a:gd name="T83" fmla="*/ 136 h 177"/>
              <a:gd name="T84" fmla="*/ 215 w 273"/>
              <a:gd name="T85" fmla="*/ 12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3" h="177">
                <a:moveTo>
                  <a:pt x="129" y="126"/>
                </a:moveTo>
                <a:cubicBezTo>
                  <a:pt x="132" y="123"/>
                  <a:pt x="133" y="117"/>
                  <a:pt x="129" y="113"/>
                </a:cubicBezTo>
                <a:cubicBezTo>
                  <a:pt x="126" y="109"/>
                  <a:pt x="120" y="108"/>
                  <a:pt x="116" y="112"/>
                </a:cubicBezTo>
                <a:cubicBezTo>
                  <a:pt x="116" y="112"/>
                  <a:pt x="95" y="130"/>
                  <a:pt x="94" y="131"/>
                </a:cubicBezTo>
                <a:cubicBezTo>
                  <a:pt x="91" y="134"/>
                  <a:pt x="91" y="140"/>
                  <a:pt x="94" y="144"/>
                </a:cubicBezTo>
                <a:cubicBezTo>
                  <a:pt x="97" y="147"/>
                  <a:pt x="104" y="148"/>
                  <a:pt x="108" y="145"/>
                </a:cubicBezTo>
                <a:lnTo>
                  <a:pt x="129" y="126"/>
                </a:lnTo>
                <a:close/>
                <a:moveTo>
                  <a:pt x="37" y="0"/>
                </a:moveTo>
                <a:cubicBezTo>
                  <a:pt x="0" y="54"/>
                  <a:pt x="0" y="54"/>
                  <a:pt x="0" y="54"/>
                </a:cubicBezTo>
                <a:cubicBezTo>
                  <a:pt x="28" y="72"/>
                  <a:pt x="28" y="72"/>
                  <a:pt x="28" y="72"/>
                </a:cubicBezTo>
                <a:cubicBezTo>
                  <a:pt x="64" y="22"/>
                  <a:pt x="64" y="22"/>
                  <a:pt x="64" y="22"/>
                </a:cubicBezTo>
                <a:lnTo>
                  <a:pt x="37" y="0"/>
                </a:lnTo>
                <a:close/>
                <a:moveTo>
                  <a:pt x="100" y="87"/>
                </a:moveTo>
                <a:cubicBezTo>
                  <a:pt x="104" y="84"/>
                  <a:pt x="104" y="78"/>
                  <a:pt x="101" y="74"/>
                </a:cubicBezTo>
                <a:cubicBezTo>
                  <a:pt x="97" y="70"/>
                  <a:pt x="91" y="70"/>
                  <a:pt x="87" y="73"/>
                </a:cubicBezTo>
                <a:cubicBezTo>
                  <a:pt x="64" y="93"/>
                  <a:pt x="64" y="93"/>
                  <a:pt x="64" y="93"/>
                </a:cubicBezTo>
                <a:cubicBezTo>
                  <a:pt x="60" y="97"/>
                  <a:pt x="59" y="103"/>
                  <a:pt x="63" y="107"/>
                </a:cubicBezTo>
                <a:cubicBezTo>
                  <a:pt x="67" y="111"/>
                  <a:pt x="73" y="111"/>
                  <a:pt x="76" y="108"/>
                </a:cubicBezTo>
                <a:lnTo>
                  <a:pt x="100" y="87"/>
                </a:lnTo>
                <a:close/>
                <a:moveTo>
                  <a:pt x="137" y="137"/>
                </a:moveTo>
                <a:cubicBezTo>
                  <a:pt x="133" y="134"/>
                  <a:pt x="128" y="134"/>
                  <a:pt x="124" y="137"/>
                </a:cubicBezTo>
                <a:cubicBezTo>
                  <a:pt x="111" y="148"/>
                  <a:pt x="111" y="148"/>
                  <a:pt x="111" y="148"/>
                </a:cubicBezTo>
                <a:cubicBezTo>
                  <a:pt x="107" y="152"/>
                  <a:pt x="107" y="158"/>
                  <a:pt x="110" y="162"/>
                </a:cubicBezTo>
                <a:cubicBezTo>
                  <a:pt x="113" y="165"/>
                  <a:pt x="119" y="167"/>
                  <a:pt x="124" y="163"/>
                </a:cubicBezTo>
                <a:cubicBezTo>
                  <a:pt x="136" y="151"/>
                  <a:pt x="136" y="151"/>
                  <a:pt x="136" y="151"/>
                </a:cubicBezTo>
                <a:cubicBezTo>
                  <a:pt x="141" y="148"/>
                  <a:pt x="141" y="141"/>
                  <a:pt x="137" y="137"/>
                </a:cubicBezTo>
                <a:close/>
                <a:moveTo>
                  <a:pt x="119" y="90"/>
                </a:moveTo>
                <a:cubicBezTo>
                  <a:pt x="115" y="86"/>
                  <a:pt x="109" y="85"/>
                  <a:pt x="105" y="89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3" y="116"/>
                  <a:pt x="73" y="124"/>
                  <a:pt x="76" y="128"/>
                </a:cubicBezTo>
                <a:cubicBezTo>
                  <a:pt x="79" y="131"/>
                  <a:pt x="85" y="132"/>
                  <a:pt x="89" y="128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22" y="100"/>
                  <a:pt x="122" y="94"/>
                  <a:pt x="119" y="90"/>
                </a:cubicBezTo>
                <a:close/>
                <a:moveTo>
                  <a:pt x="241" y="4"/>
                </a:moveTo>
                <a:cubicBezTo>
                  <a:pt x="215" y="20"/>
                  <a:pt x="215" y="20"/>
                  <a:pt x="215" y="20"/>
                </a:cubicBezTo>
                <a:cubicBezTo>
                  <a:pt x="245" y="73"/>
                  <a:pt x="245" y="73"/>
                  <a:pt x="245" y="73"/>
                </a:cubicBezTo>
                <a:cubicBezTo>
                  <a:pt x="273" y="57"/>
                  <a:pt x="273" y="57"/>
                  <a:pt x="273" y="57"/>
                </a:cubicBezTo>
                <a:lnTo>
                  <a:pt x="241" y="4"/>
                </a:lnTo>
                <a:close/>
                <a:moveTo>
                  <a:pt x="145" y="147"/>
                </a:moveTo>
                <a:cubicBezTo>
                  <a:pt x="144" y="154"/>
                  <a:pt x="140" y="156"/>
                  <a:pt x="132" y="163"/>
                </a:cubicBezTo>
                <a:cubicBezTo>
                  <a:pt x="135" y="170"/>
                  <a:pt x="135" y="170"/>
                  <a:pt x="135" y="170"/>
                </a:cubicBezTo>
                <a:cubicBezTo>
                  <a:pt x="137" y="173"/>
                  <a:pt x="143" y="177"/>
                  <a:pt x="148" y="174"/>
                </a:cubicBezTo>
                <a:cubicBezTo>
                  <a:pt x="153" y="172"/>
                  <a:pt x="155" y="166"/>
                  <a:pt x="152" y="161"/>
                </a:cubicBezTo>
                <a:cubicBezTo>
                  <a:pt x="152" y="161"/>
                  <a:pt x="147" y="152"/>
                  <a:pt x="145" y="147"/>
                </a:cubicBezTo>
                <a:close/>
                <a:moveTo>
                  <a:pt x="152" y="17"/>
                </a:moveTo>
                <a:cubicBezTo>
                  <a:pt x="145" y="17"/>
                  <a:pt x="139" y="18"/>
                  <a:pt x="133" y="20"/>
                </a:cubicBezTo>
                <a:cubicBezTo>
                  <a:pt x="91" y="40"/>
                  <a:pt x="91" y="40"/>
                  <a:pt x="91" y="40"/>
                </a:cubicBezTo>
                <a:cubicBezTo>
                  <a:pt x="86" y="43"/>
                  <a:pt x="84" y="48"/>
                  <a:pt x="86" y="53"/>
                </a:cubicBezTo>
                <a:cubicBezTo>
                  <a:pt x="89" y="58"/>
                  <a:pt x="94" y="60"/>
                  <a:pt x="99" y="58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66" y="56"/>
                  <a:pt x="193" y="77"/>
                  <a:pt x="208" y="99"/>
                </a:cubicBezTo>
                <a:cubicBezTo>
                  <a:pt x="215" y="94"/>
                  <a:pt x="218" y="84"/>
                  <a:pt x="222" y="81"/>
                </a:cubicBezTo>
                <a:cubicBezTo>
                  <a:pt x="236" y="72"/>
                  <a:pt x="236" y="72"/>
                  <a:pt x="236" y="72"/>
                </a:cubicBezTo>
                <a:cubicBezTo>
                  <a:pt x="211" y="29"/>
                  <a:pt x="211" y="29"/>
                  <a:pt x="211" y="29"/>
                </a:cubicBezTo>
                <a:cubicBezTo>
                  <a:pt x="197" y="25"/>
                  <a:pt x="167" y="17"/>
                  <a:pt x="152" y="17"/>
                </a:cubicBezTo>
                <a:close/>
                <a:moveTo>
                  <a:pt x="200" y="99"/>
                </a:moveTo>
                <a:cubicBezTo>
                  <a:pt x="185" y="77"/>
                  <a:pt x="163" y="63"/>
                  <a:pt x="141" y="44"/>
                </a:cubicBezTo>
                <a:cubicBezTo>
                  <a:pt x="101" y="63"/>
                  <a:pt x="101" y="63"/>
                  <a:pt x="101" y="63"/>
                </a:cubicBezTo>
                <a:cubicBezTo>
                  <a:pt x="93" y="67"/>
                  <a:pt x="85" y="63"/>
                  <a:pt x="81" y="56"/>
                </a:cubicBezTo>
                <a:cubicBezTo>
                  <a:pt x="78" y="48"/>
                  <a:pt x="81" y="39"/>
                  <a:pt x="88" y="35"/>
                </a:cubicBezTo>
                <a:cubicBezTo>
                  <a:pt x="98" y="31"/>
                  <a:pt x="98" y="31"/>
                  <a:pt x="98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36" y="75"/>
                  <a:pt x="36" y="75"/>
                  <a:pt x="36" y="75"/>
                </a:cubicBezTo>
                <a:cubicBezTo>
                  <a:pt x="57" y="94"/>
                  <a:pt x="57" y="94"/>
                  <a:pt x="57" y="94"/>
                </a:cubicBezTo>
                <a:cubicBezTo>
                  <a:pt x="57" y="92"/>
                  <a:pt x="59" y="91"/>
                  <a:pt x="60" y="89"/>
                </a:cubicBezTo>
                <a:cubicBezTo>
                  <a:pt x="84" y="69"/>
                  <a:pt x="84" y="69"/>
                  <a:pt x="84" y="69"/>
                </a:cubicBezTo>
                <a:cubicBezTo>
                  <a:pt x="90" y="63"/>
                  <a:pt x="99" y="64"/>
                  <a:pt x="105" y="70"/>
                </a:cubicBezTo>
                <a:cubicBezTo>
                  <a:pt x="108" y="73"/>
                  <a:pt x="109" y="77"/>
                  <a:pt x="109" y="81"/>
                </a:cubicBezTo>
                <a:cubicBezTo>
                  <a:pt x="114" y="80"/>
                  <a:pt x="120" y="82"/>
                  <a:pt x="123" y="86"/>
                </a:cubicBezTo>
                <a:cubicBezTo>
                  <a:pt x="127" y="91"/>
                  <a:pt x="128" y="99"/>
                  <a:pt x="125" y="104"/>
                </a:cubicBezTo>
                <a:cubicBezTo>
                  <a:pt x="128" y="105"/>
                  <a:pt x="131" y="106"/>
                  <a:pt x="134" y="109"/>
                </a:cubicBezTo>
                <a:cubicBezTo>
                  <a:pt x="139" y="115"/>
                  <a:pt x="138" y="124"/>
                  <a:pt x="133" y="129"/>
                </a:cubicBezTo>
                <a:cubicBezTo>
                  <a:pt x="137" y="129"/>
                  <a:pt x="141" y="131"/>
                  <a:pt x="143" y="134"/>
                </a:cubicBezTo>
                <a:cubicBezTo>
                  <a:pt x="143" y="134"/>
                  <a:pt x="153" y="152"/>
                  <a:pt x="156" y="159"/>
                </a:cubicBezTo>
                <a:cubicBezTo>
                  <a:pt x="158" y="162"/>
                  <a:pt x="164" y="165"/>
                  <a:pt x="169" y="163"/>
                </a:cubicBezTo>
                <a:cubicBezTo>
                  <a:pt x="174" y="160"/>
                  <a:pt x="176" y="154"/>
                  <a:pt x="173" y="150"/>
                </a:cubicBezTo>
                <a:cubicBezTo>
                  <a:pt x="159" y="122"/>
                  <a:pt x="159" y="122"/>
                  <a:pt x="159" y="122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79" y="151"/>
                  <a:pt x="179" y="151"/>
                  <a:pt x="179" y="151"/>
                </a:cubicBezTo>
                <a:cubicBezTo>
                  <a:pt x="181" y="155"/>
                  <a:pt x="187" y="157"/>
                  <a:pt x="192" y="154"/>
                </a:cubicBezTo>
                <a:cubicBezTo>
                  <a:pt x="197" y="152"/>
                  <a:pt x="198" y="146"/>
                  <a:pt x="196" y="141"/>
                </a:cubicBezTo>
                <a:cubicBezTo>
                  <a:pt x="179" y="109"/>
                  <a:pt x="179" y="109"/>
                  <a:pt x="179" y="109"/>
                </a:cubicBezTo>
                <a:cubicBezTo>
                  <a:pt x="183" y="106"/>
                  <a:pt x="183" y="106"/>
                  <a:pt x="183" y="106"/>
                </a:cubicBezTo>
                <a:cubicBezTo>
                  <a:pt x="183" y="106"/>
                  <a:pt x="195" y="128"/>
                  <a:pt x="199" y="136"/>
                </a:cubicBezTo>
                <a:cubicBezTo>
                  <a:pt x="201" y="141"/>
                  <a:pt x="207" y="142"/>
                  <a:pt x="211" y="140"/>
                </a:cubicBezTo>
                <a:cubicBezTo>
                  <a:pt x="216" y="138"/>
                  <a:pt x="218" y="132"/>
                  <a:pt x="215" y="127"/>
                </a:cubicBezTo>
                <a:cubicBezTo>
                  <a:pt x="203" y="103"/>
                  <a:pt x="206" y="108"/>
                  <a:pt x="200" y="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" name="Freeform 13"/>
          <p:cNvSpPr>
            <a:spLocks noEditPoints="1"/>
          </p:cNvSpPr>
          <p:nvPr/>
        </p:nvSpPr>
        <p:spPr bwMode="auto">
          <a:xfrm>
            <a:off x="11827748" y="9813821"/>
            <a:ext cx="865979" cy="706303"/>
          </a:xfrm>
          <a:custGeom>
            <a:avLst/>
            <a:gdLst>
              <a:gd name="T0" fmla="*/ 231 w 275"/>
              <a:gd name="T1" fmla="*/ 67 h 224"/>
              <a:gd name="T2" fmla="*/ 251 w 275"/>
              <a:gd name="T3" fmla="*/ 47 h 224"/>
              <a:gd name="T4" fmla="*/ 231 w 275"/>
              <a:gd name="T5" fmla="*/ 26 h 224"/>
              <a:gd name="T6" fmla="*/ 210 w 275"/>
              <a:gd name="T7" fmla="*/ 47 h 224"/>
              <a:gd name="T8" fmla="*/ 231 w 275"/>
              <a:gd name="T9" fmla="*/ 67 h 224"/>
              <a:gd name="T10" fmla="*/ 172 w 275"/>
              <a:gd name="T11" fmla="*/ 81 h 224"/>
              <a:gd name="T12" fmla="*/ 202 w 275"/>
              <a:gd name="T13" fmla="*/ 0 h 224"/>
              <a:gd name="T14" fmla="*/ 117 w 275"/>
              <a:gd name="T15" fmla="*/ 15 h 224"/>
              <a:gd name="T16" fmla="*/ 135 w 275"/>
              <a:gd name="T17" fmla="*/ 36 h 224"/>
              <a:gd name="T18" fmla="*/ 14 w 275"/>
              <a:gd name="T19" fmla="*/ 94 h 224"/>
              <a:gd name="T20" fmla="*/ 1 w 275"/>
              <a:gd name="T21" fmla="*/ 112 h 224"/>
              <a:gd name="T22" fmla="*/ 17 w 275"/>
              <a:gd name="T23" fmla="*/ 124 h 224"/>
              <a:gd name="T24" fmla="*/ 19 w 275"/>
              <a:gd name="T25" fmla="*/ 124 h 224"/>
              <a:gd name="T26" fmla="*/ 155 w 275"/>
              <a:gd name="T27" fmla="*/ 60 h 224"/>
              <a:gd name="T28" fmla="*/ 172 w 275"/>
              <a:gd name="T29" fmla="*/ 81 h 224"/>
              <a:gd name="T30" fmla="*/ 37 w 275"/>
              <a:gd name="T31" fmla="*/ 221 h 224"/>
              <a:gd name="T32" fmla="*/ 68 w 275"/>
              <a:gd name="T33" fmla="*/ 221 h 224"/>
              <a:gd name="T34" fmla="*/ 68 w 275"/>
              <a:gd name="T35" fmla="*/ 156 h 224"/>
              <a:gd name="T36" fmla="*/ 37 w 275"/>
              <a:gd name="T37" fmla="*/ 156 h 224"/>
              <a:gd name="T38" fmla="*/ 37 w 275"/>
              <a:gd name="T39" fmla="*/ 221 h 224"/>
              <a:gd name="T40" fmla="*/ 274 w 275"/>
              <a:gd name="T41" fmla="*/ 129 h 224"/>
              <a:gd name="T42" fmla="*/ 244 w 275"/>
              <a:gd name="T43" fmla="*/ 72 h 224"/>
              <a:gd name="T44" fmla="*/ 236 w 275"/>
              <a:gd name="T45" fmla="*/ 68 h 224"/>
              <a:gd name="T46" fmla="*/ 226 w 275"/>
              <a:gd name="T47" fmla="*/ 68 h 224"/>
              <a:gd name="T48" fmla="*/ 215 w 275"/>
              <a:gd name="T49" fmla="*/ 74 h 224"/>
              <a:gd name="T50" fmla="*/ 188 w 275"/>
              <a:gd name="T51" fmla="*/ 129 h 224"/>
              <a:gd name="T52" fmla="*/ 195 w 275"/>
              <a:gd name="T53" fmla="*/ 138 h 224"/>
              <a:gd name="T54" fmla="*/ 196 w 275"/>
              <a:gd name="T55" fmla="*/ 138 h 224"/>
              <a:gd name="T56" fmla="*/ 204 w 275"/>
              <a:gd name="T57" fmla="*/ 132 h 224"/>
              <a:gd name="T58" fmla="*/ 210 w 275"/>
              <a:gd name="T59" fmla="*/ 106 h 224"/>
              <a:gd name="T60" fmla="*/ 210 w 275"/>
              <a:gd name="T61" fmla="*/ 131 h 224"/>
              <a:gd name="T62" fmla="*/ 211 w 275"/>
              <a:gd name="T63" fmla="*/ 137 h 224"/>
              <a:gd name="T64" fmla="*/ 211 w 275"/>
              <a:gd name="T65" fmla="*/ 139 h 224"/>
              <a:gd name="T66" fmla="*/ 211 w 275"/>
              <a:gd name="T67" fmla="*/ 215 h 224"/>
              <a:gd name="T68" fmla="*/ 220 w 275"/>
              <a:gd name="T69" fmla="*/ 224 h 224"/>
              <a:gd name="T70" fmla="*/ 230 w 275"/>
              <a:gd name="T71" fmla="*/ 215 h 224"/>
              <a:gd name="T72" fmla="*/ 230 w 275"/>
              <a:gd name="T73" fmla="*/ 149 h 224"/>
              <a:gd name="T74" fmla="*/ 231 w 275"/>
              <a:gd name="T75" fmla="*/ 150 h 224"/>
              <a:gd name="T76" fmla="*/ 231 w 275"/>
              <a:gd name="T77" fmla="*/ 149 h 224"/>
              <a:gd name="T78" fmla="*/ 231 w 275"/>
              <a:gd name="T79" fmla="*/ 215 h 224"/>
              <a:gd name="T80" fmla="*/ 240 w 275"/>
              <a:gd name="T81" fmla="*/ 224 h 224"/>
              <a:gd name="T82" fmla="*/ 250 w 275"/>
              <a:gd name="T83" fmla="*/ 215 h 224"/>
              <a:gd name="T84" fmla="*/ 250 w 275"/>
              <a:gd name="T85" fmla="*/ 139 h 224"/>
              <a:gd name="T86" fmla="*/ 252 w 275"/>
              <a:gd name="T87" fmla="*/ 131 h 224"/>
              <a:gd name="T88" fmla="*/ 252 w 275"/>
              <a:gd name="T89" fmla="*/ 104 h 224"/>
              <a:gd name="T90" fmla="*/ 258 w 275"/>
              <a:gd name="T91" fmla="*/ 132 h 224"/>
              <a:gd name="T92" fmla="*/ 266 w 275"/>
              <a:gd name="T93" fmla="*/ 138 h 224"/>
              <a:gd name="T94" fmla="*/ 267 w 275"/>
              <a:gd name="T95" fmla="*/ 138 h 224"/>
              <a:gd name="T96" fmla="*/ 274 w 275"/>
              <a:gd name="T97" fmla="*/ 129 h 224"/>
              <a:gd name="T98" fmla="*/ 90 w 275"/>
              <a:gd name="T99" fmla="*/ 221 h 224"/>
              <a:gd name="T100" fmla="*/ 120 w 275"/>
              <a:gd name="T101" fmla="*/ 221 h 224"/>
              <a:gd name="T102" fmla="*/ 120 w 275"/>
              <a:gd name="T103" fmla="*/ 132 h 224"/>
              <a:gd name="T104" fmla="*/ 90 w 275"/>
              <a:gd name="T105" fmla="*/ 132 h 224"/>
              <a:gd name="T106" fmla="*/ 90 w 275"/>
              <a:gd name="T107" fmla="*/ 221 h 224"/>
              <a:gd name="T108" fmla="*/ 143 w 275"/>
              <a:gd name="T109" fmla="*/ 221 h 224"/>
              <a:gd name="T110" fmla="*/ 174 w 275"/>
              <a:gd name="T111" fmla="*/ 221 h 224"/>
              <a:gd name="T112" fmla="*/ 174 w 275"/>
              <a:gd name="T113" fmla="*/ 104 h 224"/>
              <a:gd name="T114" fmla="*/ 143 w 275"/>
              <a:gd name="T115" fmla="*/ 104 h 224"/>
              <a:gd name="T116" fmla="*/ 143 w 275"/>
              <a:gd name="T117" fmla="*/ 22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5" h="224">
                <a:moveTo>
                  <a:pt x="231" y="67"/>
                </a:moveTo>
                <a:cubicBezTo>
                  <a:pt x="242" y="67"/>
                  <a:pt x="251" y="58"/>
                  <a:pt x="251" y="47"/>
                </a:cubicBezTo>
                <a:cubicBezTo>
                  <a:pt x="251" y="35"/>
                  <a:pt x="242" y="26"/>
                  <a:pt x="231" y="26"/>
                </a:cubicBezTo>
                <a:cubicBezTo>
                  <a:pt x="219" y="26"/>
                  <a:pt x="210" y="35"/>
                  <a:pt x="210" y="47"/>
                </a:cubicBezTo>
                <a:cubicBezTo>
                  <a:pt x="210" y="58"/>
                  <a:pt x="219" y="67"/>
                  <a:pt x="231" y="67"/>
                </a:cubicBezTo>
                <a:close/>
                <a:moveTo>
                  <a:pt x="172" y="81"/>
                </a:moveTo>
                <a:cubicBezTo>
                  <a:pt x="202" y="0"/>
                  <a:pt x="202" y="0"/>
                  <a:pt x="202" y="0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35" y="36"/>
                  <a:pt x="135" y="36"/>
                  <a:pt x="135" y="36"/>
                </a:cubicBezTo>
                <a:cubicBezTo>
                  <a:pt x="92" y="67"/>
                  <a:pt x="52" y="87"/>
                  <a:pt x="14" y="94"/>
                </a:cubicBezTo>
                <a:cubicBezTo>
                  <a:pt x="6" y="95"/>
                  <a:pt x="0" y="103"/>
                  <a:pt x="1" y="112"/>
                </a:cubicBezTo>
                <a:cubicBezTo>
                  <a:pt x="3" y="119"/>
                  <a:pt x="10" y="124"/>
                  <a:pt x="17" y="124"/>
                </a:cubicBezTo>
                <a:cubicBezTo>
                  <a:pt x="18" y="124"/>
                  <a:pt x="19" y="124"/>
                  <a:pt x="19" y="124"/>
                </a:cubicBezTo>
                <a:cubicBezTo>
                  <a:pt x="63" y="116"/>
                  <a:pt x="108" y="95"/>
                  <a:pt x="155" y="60"/>
                </a:cubicBezTo>
                <a:lnTo>
                  <a:pt x="172" y="81"/>
                </a:lnTo>
                <a:close/>
                <a:moveTo>
                  <a:pt x="37" y="221"/>
                </a:moveTo>
                <a:cubicBezTo>
                  <a:pt x="68" y="221"/>
                  <a:pt x="68" y="221"/>
                  <a:pt x="68" y="221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37" y="156"/>
                  <a:pt x="37" y="156"/>
                  <a:pt x="37" y="156"/>
                </a:cubicBezTo>
                <a:lnTo>
                  <a:pt x="37" y="221"/>
                </a:lnTo>
                <a:close/>
                <a:moveTo>
                  <a:pt x="274" y="129"/>
                </a:moveTo>
                <a:cubicBezTo>
                  <a:pt x="269" y="97"/>
                  <a:pt x="262" y="83"/>
                  <a:pt x="244" y="72"/>
                </a:cubicBezTo>
                <a:cubicBezTo>
                  <a:pt x="242" y="70"/>
                  <a:pt x="239" y="69"/>
                  <a:pt x="236" y="68"/>
                </a:cubicBezTo>
                <a:cubicBezTo>
                  <a:pt x="226" y="68"/>
                  <a:pt x="226" y="68"/>
                  <a:pt x="226" y="68"/>
                </a:cubicBezTo>
                <a:cubicBezTo>
                  <a:pt x="222" y="69"/>
                  <a:pt x="218" y="71"/>
                  <a:pt x="215" y="74"/>
                </a:cubicBezTo>
                <a:cubicBezTo>
                  <a:pt x="199" y="84"/>
                  <a:pt x="193" y="98"/>
                  <a:pt x="188" y="129"/>
                </a:cubicBezTo>
                <a:cubicBezTo>
                  <a:pt x="188" y="134"/>
                  <a:pt x="191" y="138"/>
                  <a:pt x="195" y="138"/>
                </a:cubicBezTo>
                <a:cubicBezTo>
                  <a:pt x="196" y="138"/>
                  <a:pt x="196" y="138"/>
                  <a:pt x="196" y="138"/>
                </a:cubicBezTo>
                <a:cubicBezTo>
                  <a:pt x="200" y="138"/>
                  <a:pt x="204" y="136"/>
                  <a:pt x="204" y="132"/>
                </a:cubicBezTo>
                <a:cubicBezTo>
                  <a:pt x="206" y="120"/>
                  <a:pt x="208" y="112"/>
                  <a:pt x="210" y="106"/>
                </a:cubicBezTo>
                <a:cubicBezTo>
                  <a:pt x="210" y="131"/>
                  <a:pt x="210" y="131"/>
                  <a:pt x="210" y="131"/>
                </a:cubicBezTo>
                <a:cubicBezTo>
                  <a:pt x="210" y="133"/>
                  <a:pt x="210" y="136"/>
                  <a:pt x="211" y="137"/>
                </a:cubicBezTo>
                <a:cubicBezTo>
                  <a:pt x="211" y="138"/>
                  <a:pt x="211" y="138"/>
                  <a:pt x="211" y="139"/>
                </a:cubicBezTo>
                <a:cubicBezTo>
                  <a:pt x="211" y="215"/>
                  <a:pt x="211" y="215"/>
                  <a:pt x="211" y="215"/>
                </a:cubicBezTo>
                <a:cubicBezTo>
                  <a:pt x="211" y="220"/>
                  <a:pt x="215" y="224"/>
                  <a:pt x="220" y="224"/>
                </a:cubicBezTo>
                <a:cubicBezTo>
                  <a:pt x="225" y="224"/>
                  <a:pt x="230" y="220"/>
                  <a:pt x="230" y="215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30" y="149"/>
                  <a:pt x="230" y="150"/>
                  <a:pt x="231" y="150"/>
                </a:cubicBezTo>
                <a:cubicBezTo>
                  <a:pt x="231" y="150"/>
                  <a:pt x="231" y="150"/>
                  <a:pt x="231" y="149"/>
                </a:cubicBezTo>
                <a:cubicBezTo>
                  <a:pt x="231" y="215"/>
                  <a:pt x="231" y="215"/>
                  <a:pt x="231" y="215"/>
                </a:cubicBezTo>
                <a:cubicBezTo>
                  <a:pt x="231" y="220"/>
                  <a:pt x="235" y="224"/>
                  <a:pt x="240" y="224"/>
                </a:cubicBezTo>
                <a:cubicBezTo>
                  <a:pt x="245" y="224"/>
                  <a:pt x="250" y="220"/>
                  <a:pt x="250" y="215"/>
                </a:cubicBezTo>
                <a:cubicBezTo>
                  <a:pt x="250" y="139"/>
                  <a:pt x="250" y="139"/>
                  <a:pt x="250" y="139"/>
                </a:cubicBezTo>
                <a:cubicBezTo>
                  <a:pt x="251" y="137"/>
                  <a:pt x="252" y="134"/>
                  <a:pt x="252" y="131"/>
                </a:cubicBezTo>
                <a:cubicBezTo>
                  <a:pt x="252" y="104"/>
                  <a:pt x="252" y="104"/>
                  <a:pt x="252" y="104"/>
                </a:cubicBezTo>
                <a:cubicBezTo>
                  <a:pt x="254" y="110"/>
                  <a:pt x="256" y="119"/>
                  <a:pt x="258" y="132"/>
                </a:cubicBezTo>
                <a:cubicBezTo>
                  <a:pt x="259" y="136"/>
                  <a:pt x="262" y="138"/>
                  <a:pt x="266" y="138"/>
                </a:cubicBezTo>
                <a:cubicBezTo>
                  <a:pt x="267" y="138"/>
                  <a:pt x="267" y="138"/>
                  <a:pt x="267" y="138"/>
                </a:cubicBezTo>
                <a:cubicBezTo>
                  <a:pt x="272" y="138"/>
                  <a:pt x="275" y="134"/>
                  <a:pt x="274" y="129"/>
                </a:cubicBezTo>
                <a:close/>
                <a:moveTo>
                  <a:pt x="90" y="221"/>
                </a:moveTo>
                <a:cubicBezTo>
                  <a:pt x="120" y="221"/>
                  <a:pt x="120" y="221"/>
                  <a:pt x="120" y="221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90" y="132"/>
                  <a:pt x="90" y="132"/>
                  <a:pt x="90" y="132"/>
                </a:cubicBezTo>
                <a:lnTo>
                  <a:pt x="90" y="221"/>
                </a:lnTo>
                <a:close/>
                <a:moveTo>
                  <a:pt x="143" y="221"/>
                </a:moveTo>
                <a:cubicBezTo>
                  <a:pt x="174" y="221"/>
                  <a:pt x="174" y="221"/>
                  <a:pt x="174" y="221"/>
                </a:cubicBezTo>
                <a:cubicBezTo>
                  <a:pt x="174" y="104"/>
                  <a:pt x="174" y="104"/>
                  <a:pt x="174" y="104"/>
                </a:cubicBezTo>
                <a:cubicBezTo>
                  <a:pt x="143" y="104"/>
                  <a:pt x="143" y="104"/>
                  <a:pt x="143" y="104"/>
                </a:cubicBezTo>
                <a:lnTo>
                  <a:pt x="143" y="2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12929258" y="3141070"/>
            <a:ext cx="10022182" cy="5808467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3" name="Group 152"/>
          <p:cNvGrpSpPr/>
          <p:nvPr/>
        </p:nvGrpSpPr>
        <p:grpSpPr>
          <a:xfrm>
            <a:off x="8918111" y="7771530"/>
            <a:ext cx="1936172" cy="659223"/>
            <a:chOff x="9523415" y="5236269"/>
            <a:chExt cx="1936298" cy="659266"/>
          </a:xfrm>
        </p:grpSpPr>
        <p:cxnSp>
          <p:nvCxnSpPr>
            <p:cNvPr id="154" name="Straight Connector 153"/>
            <p:cNvCxnSpPr/>
            <p:nvPr/>
          </p:nvCxnSpPr>
          <p:spPr>
            <a:xfrm flipH="1">
              <a:off x="10058049" y="5895535"/>
              <a:ext cx="1401664" cy="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9649224" y="5371205"/>
              <a:ext cx="408825" cy="52433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9523415" y="5236269"/>
              <a:ext cx="269873" cy="269873"/>
            </a:xfrm>
            <a:prstGeom prst="ellipse">
              <a:avLst/>
            </a:prstGeom>
            <a:solidFill>
              <a:srgbClr val="C2C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8" name="Group 157"/>
          <p:cNvGrpSpPr/>
          <p:nvPr/>
        </p:nvGrpSpPr>
        <p:grpSpPr>
          <a:xfrm rot="10800000" flipH="1">
            <a:off x="9491733" y="10138257"/>
            <a:ext cx="1971487" cy="659223"/>
            <a:chOff x="9523415" y="5236269"/>
            <a:chExt cx="1971615" cy="659266"/>
          </a:xfrm>
        </p:grpSpPr>
        <p:cxnSp>
          <p:nvCxnSpPr>
            <p:cNvPr id="159" name="Straight Connector 158"/>
            <p:cNvCxnSpPr/>
            <p:nvPr/>
          </p:nvCxnSpPr>
          <p:spPr>
            <a:xfrm rot="10800000">
              <a:off x="10058049" y="5895535"/>
              <a:ext cx="1436981" cy="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9649224" y="5371205"/>
              <a:ext cx="408825" cy="524330"/>
            </a:xfrm>
            <a:prstGeom prst="line">
              <a:avLst/>
            </a:prstGeom>
            <a:ln w="12700">
              <a:solidFill>
                <a:srgbClr val="C2C5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/>
            <p:cNvSpPr/>
            <p:nvPr/>
          </p:nvSpPr>
          <p:spPr>
            <a:xfrm>
              <a:off x="9523415" y="5236269"/>
              <a:ext cx="269873" cy="269873"/>
            </a:xfrm>
            <a:prstGeom prst="ellipse">
              <a:avLst/>
            </a:prstGeom>
            <a:solidFill>
              <a:srgbClr val="C2C5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3" name="Freeform 51"/>
          <p:cNvSpPr>
            <a:spLocks noEditPoints="1"/>
          </p:cNvSpPr>
          <p:nvPr/>
        </p:nvSpPr>
        <p:spPr bwMode="auto">
          <a:xfrm>
            <a:off x="11741974" y="6369082"/>
            <a:ext cx="1198485" cy="1282616"/>
          </a:xfrm>
          <a:custGeom>
            <a:avLst/>
            <a:gdLst>
              <a:gd name="T0" fmla="*/ 280 w 280"/>
              <a:gd name="T1" fmla="*/ 222 h 300"/>
              <a:gd name="T2" fmla="*/ 150 w 280"/>
              <a:gd name="T3" fmla="*/ 153 h 300"/>
              <a:gd name="T4" fmla="*/ 187 w 280"/>
              <a:gd name="T5" fmla="*/ 295 h 300"/>
              <a:gd name="T6" fmla="*/ 213 w 280"/>
              <a:gd name="T7" fmla="*/ 253 h 300"/>
              <a:gd name="T8" fmla="*/ 255 w 280"/>
              <a:gd name="T9" fmla="*/ 300 h 300"/>
              <a:gd name="T10" fmla="*/ 274 w 280"/>
              <a:gd name="T11" fmla="*/ 284 h 300"/>
              <a:gd name="T12" fmla="*/ 234 w 280"/>
              <a:gd name="T13" fmla="*/ 239 h 300"/>
              <a:gd name="T14" fmla="*/ 280 w 280"/>
              <a:gd name="T15" fmla="*/ 222 h 300"/>
              <a:gd name="T16" fmla="*/ 194 w 280"/>
              <a:gd name="T17" fmla="*/ 158 h 300"/>
              <a:gd name="T18" fmla="*/ 199 w 280"/>
              <a:gd name="T19" fmla="*/ 136 h 300"/>
              <a:gd name="T20" fmla="*/ 136 w 280"/>
              <a:gd name="T21" fmla="*/ 74 h 300"/>
              <a:gd name="T22" fmla="*/ 74 w 280"/>
              <a:gd name="T23" fmla="*/ 136 h 300"/>
              <a:gd name="T24" fmla="*/ 136 w 280"/>
              <a:gd name="T25" fmla="*/ 198 h 300"/>
              <a:gd name="T26" fmla="*/ 140 w 280"/>
              <a:gd name="T27" fmla="*/ 197 h 300"/>
              <a:gd name="T28" fmla="*/ 134 w 280"/>
              <a:gd name="T29" fmla="*/ 174 h 300"/>
              <a:gd name="T30" fmla="*/ 98 w 280"/>
              <a:gd name="T31" fmla="*/ 136 h 300"/>
              <a:gd name="T32" fmla="*/ 136 w 280"/>
              <a:gd name="T33" fmla="*/ 98 h 300"/>
              <a:gd name="T34" fmla="*/ 175 w 280"/>
              <a:gd name="T35" fmla="*/ 136 h 300"/>
              <a:gd name="T36" fmla="*/ 173 w 280"/>
              <a:gd name="T37" fmla="*/ 147 h 300"/>
              <a:gd name="T38" fmla="*/ 194 w 280"/>
              <a:gd name="T39" fmla="*/ 158 h 300"/>
              <a:gd name="T40" fmla="*/ 136 w 280"/>
              <a:gd name="T41" fmla="*/ 244 h 300"/>
              <a:gd name="T42" fmla="*/ 27 w 280"/>
              <a:gd name="T43" fmla="*/ 136 h 300"/>
              <a:gd name="T44" fmla="*/ 136 w 280"/>
              <a:gd name="T45" fmla="*/ 27 h 300"/>
              <a:gd name="T46" fmla="*/ 246 w 280"/>
              <a:gd name="T47" fmla="*/ 136 h 300"/>
              <a:gd name="T48" fmla="*/ 237 w 280"/>
              <a:gd name="T49" fmla="*/ 178 h 300"/>
              <a:gd name="T50" fmla="*/ 261 w 280"/>
              <a:gd name="T51" fmla="*/ 191 h 300"/>
              <a:gd name="T52" fmla="*/ 273 w 280"/>
              <a:gd name="T53" fmla="*/ 136 h 300"/>
              <a:gd name="T54" fmla="*/ 136 w 280"/>
              <a:gd name="T55" fmla="*/ 0 h 300"/>
              <a:gd name="T56" fmla="*/ 0 w 280"/>
              <a:gd name="T57" fmla="*/ 136 h 300"/>
              <a:gd name="T58" fmla="*/ 136 w 280"/>
              <a:gd name="T59" fmla="*/ 271 h 300"/>
              <a:gd name="T60" fmla="*/ 155 w 280"/>
              <a:gd name="T61" fmla="*/ 270 h 300"/>
              <a:gd name="T62" fmla="*/ 148 w 280"/>
              <a:gd name="T63" fmla="*/ 243 h 300"/>
              <a:gd name="T64" fmla="*/ 136 w 280"/>
              <a:gd name="T65" fmla="*/ 24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0" h="300">
                <a:moveTo>
                  <a:pt x="280" y="222"/>
                </a:moveTo>
                <a:cubicBezTo>
                  <a:pt x="150" y="153"/>
                  <a:pt x="150" y="153"/>
                  <a:pt x="150" y="153"/>
                </a:cubicBezTo>
                <a:cubicBezTo>
                  <a:pt x="187" y="295"/>
                  <a:pt x="187" y="295"/>
                  <a:pt x="187" y="295"/>
                </a:cubicBezTo>
                <a:cubicBezTo>
                  <a:pt x="213" y="253"/>
                  <a:pt x="213" y="253"/>
                  <a:pt x="213" y="253"/>
                </a:cubicBezTo>
                <a:cubicBezTo>
                  <a:pt x="255" y="300"/>
                  <a:pt x="255" y="300"/>
                  <a:pt x="255" y="300"/>
                </a:cubicBezTo>
                <a:cubicBezTo>
                  <a:pt x="274" y="284"/>
                  <a:pt x="274" y="284"/>
                  <a:pt x="274" y="284"/>
                </a:cubicBezTo>
                <a:cubicBezTo>
                  <a:pt x="234" y="239"/>
                  <a:pt x="234" y="239"/>
                  <a:pt x="234" y="239"/>
                </a:cubicBezTo>
                <a:lnTo>
                  <a:pt x="280" y="222"/>
                </a:lnTo>
                <a:close/>
                <a:moveTo>
                  <a:pt x="194" y="158"/>
                </a:moveTo>
                <a:cubicBezTo>
                  <a:pt x="197" y="151"/>
                  <a:pt x="199" y="144"/>
                  <a:pt x="199" y="136"/>
                </a:cubicBezTo>
                <a:cubicBezTo>
                  <a:pt x="199" y="102"/>
                  <a:pt x="171" y="74"/>
                  <a:pt x="136" y="74"/>
                </a:cubicBezTo>
                <a:cubicBezTo>
                  <a:pt x="102" y="74"/>
                  <a:pt x="74" y="102"/>
                  <a:pt x="74" y="136"/>
                </a:cubicBezTo>
                <a:cubicBezTo>
                  <a:pt x="74" y="170"/>
                  <a:pt x="102" y="198"/>
                  <a:pt x="136" y="198"/>
                </a:cubicBezTo>
                <a:cubicBezTo>
                  <a:pt x="138" y="198"/>
                  <a:pt x="139" y="197"/>
                  <a:pt x="140" y="197"/>
                </a:cubicBezTo>
                <a:cubicBezTo>
                  <a:pt x="134" y="174"/>
                  <a:pt x="134" y="174"/>
                  <a:pt x="134" y="174"/>
                </a:cubicBezTo>
                <a:cubicBezTo>
                  <a:pt x="114" y="172"/>
                  <a:pt x="98" y="156"/>
                  <a:pt x="98" y="136"/>
                </a:cubicBezTo>
                <a:cubicBezTo>
                  <a:pt x="98" y="115"/>
                  <a:pt x="115" y="98"/>
                  <a:pt x="136" y="98"/>
                </a:cubicBezTo>
                <a:cubicBezTo>
                  <a:pt x="157" y="98"/>
                  <a:pt x="175" y="115"/>
                  <a:pt x="175" y="136"/>
                </a:cubicBezTo>
                <a:cubicBezTo>
                  <a:pt x="175" y="140"/>
                  <a:pt x="174" y="144"/>
                  <a:pt x="173" y="147"/>
                </a:cubicBezTo>
                <a:lnTo>
                  <a:pt x="194" y="158"/>
                </a:lnTo>
                <a:close/>
                <a:moveTo>
                  <a:pt x="136" y="244"/>
                </a:moveTo>
                <a:cubicBezTo>
                  <a:pt x="76" y="244"/>
                  <a:pt x="27" y="196"/>
                  <a:pt x="27" y="136"/>
                </a:cubicBezTo>
                <a:cubicBezTo>
                  <a:pt x="27" y="76"/>
                  <a:pt x="76" y="27"/>
                  <a:pt x="136" y="27"/>
                </a:cubicBezTo>
                <a:cubicBezTo>
                  <a:pt x="197" y="27"/>
                  <a:pt x="246" y="76"/>
                  <a:pt x="246" y="136"/>
                </a:cubicBezTo>
                <a:cubicBezTo>
                  <a:pt x="246" y="151"/>
                  <a:pt x="242" y="165"/>
                  <a:pt x="237" y="178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9" y="174"/>
                  <a:pt x="273" y="156"/>
                  <a:pt x="273" y="136"/>
                </a:cubicBezTo>
                <a:cubicBezTo>
                  <a:pt x="273" y="61"/>
                  <a:pt x="212" y="0"/>
                  <a:pt x="136" y="0"/>
                </a:cubicBezTo>
                <a:cubicBezTo>
                  <a:pt x="61" y="0"/>
                  <a:pt x="0" y="61"/>
                  <a:pt x="0" y="136"/>
                </a:cubicBezTo>
                <a:cubicBezTo>
                  <a:pt x="0" y="211"/>
                  <a:pt x="61" y="271"/>
                  <a:pt x="136" y="271"/>
                </a:cubicBezTo>
                <a:cubicBezTo>
                  <a:pt x="143" y="271"/>
                  <a:pt x="149" y="271"/>
                  <a:pt x="155" y="270"/>
                </a:cubicBezTo>
                <a:cubicBezTo>
                  <a:pt x="148" y="243"/>
                  <a:pt x="148" y="243"/>
                  <a:pt x="148" y="243"/>
                </a:cubicBezTo>
                <a:cubicBezTo>
                  <a:pt x="144" y="244"/>
                  <a:pt x="140" y="244"/>
                  <a:pt x="136" y="2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34" tIns="45717" rIns="91434" bIns="45717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FB7A153-A4D0-A080-6824-CFB18961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969" y="3502028"/>
            <a:ext cx="6947020" cy="451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4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D36BF501-7FB2-261D-2706-E64D3AAEAD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"/>
            <a:ext cx="24364628" cy="13535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Rectangle 29"/>
          <p:cNvSpPr/>
          <p:nvPr/>
        </p:nvSpPr>
        <p:spPr>
          <a:xfrm>
            <a:off x="0" y="6751863"/>
            <a:ext cx="24377650" cy="7029451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" y="7106980"/>
            <a:ext cx="7843332" cy="6325083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>
            <a:off x="1689100" y="8562975"/>
            <a:ext cx="6794500" cy="3286125"/>
          </a:xfrm>
          <a:prstGeom prst="roundRect">
            <a:avLst>
              <a:gd name="adj" fmla="val 9101"/>
            </a:avLst>
          </a:prstGeom>
          <a:solidFill>
            <a:srgbClr val="01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Top Corners Rounded 27"/>
          <p:cNvSpPr/>
          <p:nvPr/>
        </p:nvSpPr>
        <p:spPr>
          <a:xfrm rot="5400000">
            <a:off x="4057318" y="7422818"/>
            <a:ext cx="3294616" cy="5557951"/>
          </a:xfrm>
          <a:prstGeom prst="round2SameRect">
            <a:avLst>
              <a:gd name="adj1" fmla="val 90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340522" y="9273118"/>
            <a:ext cx="1648882" cy="1648882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01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75886" y="6751864"/>
            <a:ext cx="217714" cy="7029451"/>
          </a:xfrm>
          <a:prstGeom prst="rect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>
            <a:off x="11788775" y="9648155"/>
            <a:ext cx="762000" cy="851570"/>
          </a:xfrm>
          <a:custGeom>
            <a:avLst/>
            <a:gdLst>
              <a:gd name="T0" fmla="*/ 40 w 240"/>
              <a:gd name="T1" fmla="*/ 120 h 268"/>
              <a:gd name="T2" fmla="*/ 67 w 240"/>
              <a:gd name="T3" fmla="*/ 194 h 268"/>
              <a:gd name="T4" fmla="*/ 84 w 240"/>
              <a:gd name="T5" fmla="*/ 242 h 268"/>
              <a:gd name="T6" fmla="*/ 100 w 240"/>
              <a:gd name="T7" fmla="*/ 259 h 268"/>
              <a:gd name="T8" fmla="*/ 113 w 240"/>
              <a:gd name="T9" fmla="*/ 268 h 268"/>
              <a:gd name="T10" fmla="*/ 134 w 240"/>
              <a:gd name="T11" fmla="*/ 266 h 268"/>
              <a:gd name="T12" fmla="*/ 157 w 240"/>
              <a:gd name="T13" fmla="*/ 242 h 268"/>
              <a:gd name="T14" fmla="*/ 173 w 240"/>
              <a:gd name="T15" fmla="*/ 194 h 268"/>
              <a:gd name="T16" fmla="*/ 201 w 240"/>
              <a:gd name="T17" fmla="*/ 120 h 268"/>
              <a:gd name="T18" fmla="*/ 165 w 240"/>
              <a:gd name="T19" fmla="*/ 166 h 268"/>
              <a:gd name="T20" fmla="*/ 145 w 240"/>
              <a:gd name="T21" fmla="*/ 205 h 268"/>
              <a:gd name="T22" fmla="*/ 88 w 240"/>
              <a:gd name="T23" fmla="*/ 194 h 268"/>
              <a:gd name="T24" fmla="*/ 60 w 240"/>
              <a:gd name="T25" fmla="*/ 120 h 268"/>
              <a:gd name="T26" fmla="*/ 181 w 240"/>
              <a:gd name="T27" fmla="*/ 120 h 268"/>
              <a:gd name="T28" fmla="*/ 120 w 240"/>
              <a:gd name="T29" fmla="*/ 25 h 268"/>
              <a:gd name="T30" fmla="*/ 125 w 240"/>
              <a:gd name="T31" fmla="*/ 5 h 268"/>
              <a:gd name="T32" fmla="*/ 115 w 240"/>
              <a:gd name="T33" fmla="*/ 5 h 268"/>
              <a:gd name="T34" fmla="*/ 120 w 240"/>
              <a:gd name="T35" fmla="*/ 25 h 268"/>
              <a:gd name="T36" fmla="*/ 71 w 240"/>
              <a:gd name="T37" fmla="*/ 39 h 268"/>
              <a:gd name="T38" fmla="*/ 75 w 240"/>
              <a:gd name="T39" fmla="*/ 31 h 268"/>
              <a:gd name="T40" fmla="*/ 60 w 240"/>
              <a:gd name="T41" fmla="*/ 16 h 268"/>
              <a:gd name="T42" fmla="*/ 66 w 240"/>
              <a:gd name="T43" fmla="*/ 36 h 268"/>
              <a:gd name="T44" fmla="*/ 23 w 240"/>
              <a:gd name="T45" fmla="*/ 58 h 268"/>
              <a:gd name="T46" fmla="*/ 18 w 240"/>
              <a:gd name="T47" fmla="*/ 67 h 268"/>
              <a:gd name="T48" fmla="*/ 34 w 240"/>
              <a:gd name="T49" fmla="*/ 76 h 268"/>
              <a:gd name="T50" fmla="*/ 37 w 240"/>
              <a:gd name="T51" fmla="*/ 66 h 268"/>
              <a:gd name="T52" fmla="*/ 21 w 240"/>
              <a:gd name="T53" fmla="*/ 116 h 268"/>
              <a:gd name="T54" fmla="*/ 0 w 240"/>
              <a:gd name="T55" fmla="*/ 121 h 268"/>
              <a:gd name="T56" fmla="*/ 21 w 240"/>
              <a:gd name="T57" fmla="*/ 126 h 268"/>
              <a:gd name="T58" fmla="*/ 32 w 240"/>
              <a:gd name="T59" fmla="*/ 167 h 268"/>
              <a:gd name="T60" fmla="*/ 16 w 240"/>
              <a:gd name="T61" fmla="*/ 182 h 268"/>
              <a:gd name="T62" fmla="*/ 23 w 240"/>
              <a:gd name="T63" fmla="*/ 183 h 268"/>
              <a:gd name="T64" fmla="*/ 39 w 240"/>
              <a:gd name="T65" fmla="*/ 169 h 268"/>
              <a:gd name="T66" fmla="*/ 222 w 240"/>
              <a:gd name="T67" fmla="*/ 175 h 268"/>
              <a:gd name="T68" fmla="*/ 202 w 240"/>
              <a:gd name="T69" fmla="*/ 169 h 268"/>
              <a:gd name="T70" fmla="*/ 217 w 240"/>
              <a:gd name="T71" fmla="*/ 183 h 268"/>
              <a:gd name="T72" fmla="*/ 224 w 240"/>
              <a:gd name="T73" fmla="*/ 182 h 268"/>
              <a:gd name="T74" fmla="*/ 235 w 240"/>
              <a:gd name="T75" fmla="*/ 116 h 268"/>
              <a:gd name="T76" fmla="*/ 215 w 240"/>
              <a:gd name="T77" fmla="*/ 121 h 268"/>
              <a:gd name="T78" fmla="*/ 235 w 240"/>
              <a:gd name="T79" fmla="*/ 126 h 268"/>
              <a:gd name="T80" fmla="*/ 235 w 240"/>
              <a:gd name="T81" fmla="*/ 116 h 268"/>
              <a:gd name="T82" fmla="*/ 209 w 240"/>
              <a:gd name="T83" fmla="*/ 75 h 268"/>
              <a:gd name="T84" fmla="*/ 224 w 240"/>
              <a:gd name="T85" fmla="*/ 60 h 268"/>
              <a:gd name="T86" fmla="*/ 204 w 240"/>
              <a:gd name="T87" fmla="*/ 66 h 268"/>
              <a:gd name="T88" fmla="*/ 207 w 240"/>
              <a:gd name="T89" fmla="*/ 76 h 268"/>
              <a:gd name="T90" fmla="*/ 170 w 240"/>
              <a:gd name="T91" fmla="*/ 39 h 268"/>
              <a:gd name="T92" fmla="*/ 182 w 240"/>
              <a:gd name="T93" fmla="*/ 23 h 268"/>
              <a:gd name="T94" fmla="*/ 173 w 240"/>
              <a:gd name="T95" fmla="*/ 18 h 268"/>
              <a:gd name="T96" fmla="*/ 168 w 240"/>
              <a:gd name="T97" fmla="*/ 38 h 268"/>
              <a:gd name="T98" fmla="*/ 120 w 240"/>
              <a:gd name="T99" fmla="*/ 158 h 268"/>
              <a:gd name="T100" fmla="*/ 132 w 240"/>
              <a:gd name="T101" fmla="*/ 115 h 268"/>
              <a:gd name="T102" fmla="*/ 133 w 240"/>
              <a:gd name="T103" fmla="*/ 90 h 268"/>
              <a:gd name="T104" fmla="*/ 108 w 240"/>
              <a:gd name="T105" fmla="*/ 90 h 268"/>
              <a:gd name="T106" fmla="*/ 109 w 240"/>
              <a:gd name="T107" fmla="*/ 115 h 268"/>
              <a:gd name="T108" fmla="*/ 120 w 240"/>
              <a:gd name="T109" fmla="*/ 168 h 268"/>
              <a:gd name="T110" fmla="*/ 120 w 240"/>
              <a:gd name="T111" fmla="*/ 194 h 268"/>
              <a:gd name="T112" fmla="*/ 120 w 240"/>
              <a:gd name="T113" fmla="*/ 1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0" h="268">
                <a:moveTo>
                  <a:pt x="120" y="41"/>
                </a:moveTo>
                <a:cubicBezTo>
                  <a:pt x="76" y="41"/>
                  <a:pt x="40" y="76"/>
                  <a:pt x="40" y="120"/>
                </a:cubicBezTo>
                <a:cubicBezTo>
                  <a:pt x="40" y="148"/>
                  <a:pt x="51" y="165"/>
                  <a:pt x="59" y="177"/>
                </a:cubicBezTo>
                <a:cubicBezTo>
                  <a:pt x="64" y="185"/>
                  <a:pt x="67" y="189"/>
                  <a:pt x="67" y="194"/>
                </a:cubicBezTo>
                <a:cubicBezTo>
                  <a:pt x="67" y="204"/>
                  <a:pt x="73" y="214"/>
                  <a:pt x="82" y="221"/>
                </a:cubicBezTo>
                <a:cubicBezTo>
                  <a:pt x="83" y="227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6"/>
                  <a:pt x="86" y="255"/>
                  <a:pt x="100" y="259"/>
                </a:cubicBezTo>
                <a:cubicBezTo>
                  <a:pt x="102" y="262"/>
                  <a:pt x="104" y="264"/>
                  <a:pt x="107" y="266"/>
                </a:cubicBezTo>
                <a:cubicBezTo>
                  <a:pt x="109" y="267"/>
                  <a:pt x="111" y="268"/>
                  <a:pt x="113" y="268"/>
                </a:cubicBezTo>
                <a:cubicBezTo>
                  <a:pt x="128" y="268"/>
                  <a:pt x="128" y="268"/>
                  <a:pt x="128" y="268"/>
                </a:cubicBezTo>
                <a:cubicBezTo>
                  <a:pt x="130" y="268"/>
                  <a:pt x="132" y="267"/>
                  <a:pt x="134" y="266"/>
                </a:cubicBezTo>
                <a:cubicBezTo>
                  <a:pt x="137" y="264"/>
                  <a:pt x="139" y="262"/>
                  <a:pt x="140" y="259"/>
                </a:cubicBezTo>
                <a:cubicBezTo>
                  <a:pt x="155" y="255"/>
                  <a:pt x="157" y="246"/>
                  <a:pt x="157" y="242"/>
                </a:cubicBezTo>
                <a:cubicBezTo>
                  <a:pt x="157" y="242"/>
                  <a:pt x="158" y="227"/>
                  <a:pt x="158" y="221"/>
                </a:cubicBezTo>
                <a:cubicBezTo>
                  <a:pt x="168" y="214"/>
                  <a:pt x="173" y="204"/>
                  <a:pt x="173" y="194"/>
                </a:cubicBezTo>
                <a:cubicBezTo>
                  <a:pt x="173" y="189"/>
                  <a:pt x="176" y="185"/>
                  <a:pt x="181" y="177"/>
                </a:cubicBezTo>
                <a:cubicBezTo>
                  <a:pt x="190" y="165"/>
                  <a:pt x="201" y="148"/>
                  <a:pt x="201" y="120"/>
                </a:cubicBezTo>
                <a:cubicBezTo>
                  <a:pt x="201" y="76"/>
                  <a:pt x="165" y="41"/>
                  <a:pt x="120" y="41"/>
                </a:cubicBezTo>
                <a:close/>
                <a:moveTo>
                  <a:pt x="165" y="166"/>
                </a:moveTo>
                <a:cubicBezTo>
                  <a:pt x="159" y="174"/>
                  <a:pt x="153" y="183"/>
                  <a:pt x="153" y="194"/>
                </a:cubicBezTo>
                <a:cubicBezTo>
                  <a:pt x="153" y="199"/>
                  <a:pt x="149" y="203"/>
                  <a:pt x="145" y="205"/>
                </a:cubicBezTo>
                <a:cubicBezTo>
                  <a:pt x="95" y="205"/>
                  <a:pt x="95" y="205"/>
                  <a:pt x="95" y="205"/>
                </a:cubicBezTo>
                <a:cubicBezTo>
                  <a:pt x="92" y="203"/>
                  <a:pt x="88" y="199"/>
                  <a:pt x="88" y="194"/>
                </a:cubicBezTo>
                <a:cubicBezTo>
                  <a:pt x="88" y="183"/>
                  <a:pt x="82" y="174"/>
                  <a:pt x="76" y="165"/>
                </a:cubicBezTo>
                <a:cubicBezTo>
                  <a:pt x="69" y="154"/>
                  <a:pt x="60" y="142"/>
                  <a:pt x="60" y="120"/>
                </a:cubicBezTo>
                <a:cubicBezTo>
                  <a:pt x="60" y="88"/>
                  <a:pt x="87" y="62"/>
                  <a:pt x="120" y="62"/>
                </a:cubicBezTo>
                <a:cubicBezTo>
                  <a:pt x="154" y="62"/>
                  <a:pt x="181" y="88"/>
                  <a:pt x="181" y="120"/>
                </a:cubicBezTo>
                <a:cubicBezTo>
                  <a:pt x="181" y="142"/>
                  <a:pt x="172" y="154"/>
                  <a:pt x="165" y="166"/>
                </a:cubicBezTo>
                <a:close/>
                <a:moveTo>
                  <a:pt x="120" y="25"/>
                </a:moveTo>
                <a:cubicBezTo>
                  <a:pt x="123" y="25"/>
                  <a:pt x="125" y="23"/>
                  <a:pt x="125" y="20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2"/>
                  <a:pt x="123" y="0"/>
                  <a:pt x="120" y="0"/>
                </a:cubicBezTo>
                <a:cubicBezTo>
                  <a:pt x="118" y="0"/>
                  <a:pt x="115" y="2"/>
                  <a:pt x="115" y="5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23"/>
                  <a:pt x="118" y="25"/>
                  <a:pt x="120" y="25"/>
                </a:cubicBezTo>
                <a:close/>
                <a:moveTo>
                  <a:pt x="66" y="36"/>
                </a:moveTo>
                <a:cubicBezTo>
                  <a:pt x="67" y="38"/>
                  <a:pt x="69" y="39"/>
                  <a:pt x="71" y="39"/>
                </a:cubicBezTo>
                <a:cubicBezTo>
                  <a:pt x="71" y="39"/>
                  <a:pt x="72" y="39"/>
                  <a:pt x="73" y="38"/>
                </a:cubicBezTo>
                <a:cubicBezTo>
                  <a:pt x="76" y="37"/>
                  <a:pt x="76" y="34"/>
                  <a:pt x="75" y="31"/>
                </a:cubicBezTo>
                <a:cubicBezTo>
                  <a:pt x="67" y="18"/>
                  <a:pt x="67" y="18"/>
                  <a:pt x="67" y="18"/>
                </a:cubicBezTo>
                <a:cubicBezTo>
                  <a:pt x="66" y="15"/>
                  <a:pt x="63" y="15"/>
                  <a:pt x="60" y="16"/>
                </a:cubicBezTo>
                <a:cubicBezTo>
                  <a:pt x="58" y="17"/>
                  <a:pt x="57" y="21"/>
                  <a:pt x="58" y="23"/>
                </a:cubicBezTo>
                <a:lnTo>
                  <a:pt x="66" y="36"/>
                </a:lnTo>
                <a:close/>
                <a:moveTo>
                  <a:pt x="37" y="66"/>
                </a:moveTo>
                <a:cubicBezTo>
                  <a:pt x="23" y="58"/>
                  <a:pt x="23" y="58"/>
                  <a:pt x="23" y="58"/>
                </a:cubicBezTo>
                <a:cubicBezTo>
                  <a:pt x="21" y="57"/>
                  <a:pt x="18" y="58"/>
                  <a:pt x="16" y="60"/>
                </a:cubicBezTo>
                <a:cubicBezTo>
                  <a:pt x="15" y="63"/>
                  <a:pt x="16" y="66"/>
                  <a:pt x="18" y="67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6"/>
                  <a:pt x="33" y="76"/>
                  <a:pt x="34" y="76"/>
                </a:cubicBezTo>
                <a:cubicBezTo>
                  <a:pt x="36" y="76"/>
                  <a:pt x="38" y="75"/>
                  <a:pt x="39" y="73"/>
                </a:cubicBezTo>
                <a:cubicBezTo>
                  <a:pt x="40" y="71"/>
                  <a:pt x="39" y="68"/>
                  <a:pt x="37" y="66"/>
                </a:cubicBezTo>
                <a:close/>
                <a:moveTo>
                  <a:pt x="26" y="121"/>
                </a:moveTo>
                <a:cubicBezTo>
                  <a:pt x="26" y="118"/>
                  <a:pt x="24" y="116"/>
                  <a:pt x="21" y="116"/>
                </a:cubicBezTo>
                <a:cubicBezTo>
                  <a:pt x="5" y="116"/>
                  <a:pt x="5" y="116"/>
                  <a:pt x="5" y="116"/>
                </a:cubicBezTo>
                <a:cubicBezTo>
                  <a:pt x="3" y="116"/>
                  <a:pt x="0" y="118"/>
                  <a:pt x="0" y="121"/>
                </a:cubicBezTo>
                <a:cubicBezTo>
                  <a:pt x="0" y="124"/>
                  <a:pt x="3" y="126"/>
                  <a:pt x="5" y="126"/>
                </a:cubicBezTo>
                <a:cubicBezTo>
                  <a:pt x="21" y="126"/>
                  <a:pt x="21" y="126"/>
                  <a:pt x="21" y="126"/>
                </a:cubicBezTo>
                <a:cubicBezTo>
                  <a:pt x="24" y="126"/>
                  <a:pt x="26" y="124"/>
                  <a:pt x="26" y="121"/>
                </a:cubicBezTo>
                <a:close/>
                <a:moveTo>
                  <a:pt x="32" y="167"/>
                </a:moveTo>
                <a:cubicBezTo>
                  <a:pt x="18" y="175"/>
                  <a:pt x="18" y="175"/>
                  <a:pt x="18" y="175"/>
                </a:cubicBezTo>
                <a:cubicBezTo>
                  <a:pt x="16" y="176"/>
                  <a:pt x="15" y="179"/>
                  <a:pt x="16" y="182"/>
                </a:cubicBezTo>
                <a:cubicBezTo>
                  <a:pt x="17" y="183"/>
                  <a:pt x="19" y="184"/>
                  <a:pt x="21" y="184"/>
                </a:cubicBezTo>
                <a:cubicBezTo>
                  <a:pt x="22" y="184"/>
                  <a:pt x="23" y="184"/>
                  <a:pt x="23" y="183"/>
                </a:cubicBezTo>
                <a:cubicBezTo>
                  <a:pt x="37" y="176"/>
                  <a:pt x="37" y="176"/>
                  <a:pt x="37" y="176"/>
                </a:cubicBezTo>
                <a:cubicBezTo>
                  <a:pt x="39" y="174"/>
                  <a:pt x="40" y="171"/>
                  <a:pt x="39" y="169"/>
                </a:cubicBezTo>
                <a:cubicBezTo>
                  <a:pt x="37" y="166"/>
                  <a:pt x="34" y="165"/>
                  <a:pt x="32" y="167"/>
                </a:cubicBezTo>
                <a:close/>
                <a:moveTo>
                  <a:pt x="222" y="175"/>
                </a:moveTo>
                <a:cubicBezTo>
                  <a:pt x="209" y="167"/>
                  <a:pt x="209" y="167"/>
                  <a:pt x="209" y="167"/>
                </a:cubicBezTo>
                <a:cubicBezTo>
                  <a:pt x="207" y="165"/>
                  <a:pt x="204" y="166"/>
                  <a:pt x="202" y="169"/>
                </a:cubicBezTo>
                <a:cubicBezTo>
                  <a:pt x="201" y="171"/>
                  <a:pt x="202" y="174"/>
                  <a:pt x="204" y="176"/>
                </a:cubicBezTo>
                <a:cubicBezTo>
                  <a:pt x="217" y="183"/>
                  <a:pt x="217" y="183"/>
                  <a:pt x="217" y="183"/>
                </a:cubicBezTo>
                <a:cubicBezTo>
                  <a:pt x="218" y="184"/>
                  <a:pt x="219" y="184"/>
                  <a:pt x="220" y="184"/>
                </a:cubicBezTo>
                <a:cubicBezTo>
                  <a:pt x="222" y="184"/>
                  <a:pt x="223" y="183"/>
                  <a:pt x="224" y="182"/>
                </a:cubicBezTo>
                <a:cubicBezTo>
                  <a:pt x="226" y="179"/>
                  <a:pt x="225" y="176"/>
                  <a:pt x="222" y="175"/>
                </a:cubicBezTo>
                <a:close/>
                <a:moveTo>
                  <a:pt x="235" y="116"/>
                </a:moveTo>
                <a:cubicBezTo>
                  <a:pt x="220" y="116"/>
                  <a:pt x="220" y="116"/>
                  <a:pt x="220" y="116"/>
                </a:cubicBezTo>
                <a:cubicBezTo>
                  <a:pt x="217" y="116"/>
                  <a:pt x="215" y="118"/>
                  <a:pt x="215" y="121"/>
                </a:cubicBezTo>
                <a:cubicBezTo>
                  <a:pt x="215" y="124"/>
                  <a:pt x="217" y="126"/>
                  <a:pt x="220" y="126"/>
                </a:cubicBezTo>
                <a:cubicBezTo>
                  <a:pt x="235" y="126"/>
                  <a:pt x="235" y="126"/>
                  <a:pt x="235" y="126"/>
                </a:cubicBezTo>
                <a:cubicBezTo>
                  <a:pt x="238" y="126"/>
                  <a:pt x="240" y="124"/>
                  <a:pt x="240" y="121"/>
                </a:cubicBezTo>
                <a:cubicBezTo>
                  <a:pt x="240" y="118"/>
                  <a:pt x="238" y="116"/>
                  <a:pt x="235" y="116"/>
                </a:cubicBezTo>
                <a:close/>
                <a:moveTo>
                  <a:pt x="207" y="76"/>
                </a:moveTo>
                <a:cubicBezTo>
                  <a:pt x="208" y="76"/>
                  <a:pt x="208" y="76"/>
                  <a:pt x="209" y="75"/>
                </a:cubicBezTo>
                <a:cubicBezTo>
                  <a:pt x="222" y="67"/>
                  <a:pt x="222" y="67"/>
                  <a:pt x="222" y="67"/>
                </a:cubicBezTo>
                <a:cubicBezTo>
                  <a:pt x="225" y="66"/>
                  <a:pt x="226" y="63"/>
                  <a:pt x="224" y="60"/>
                </a:cubicBezTo>
                <a:cubicBezTo>
                  <a:pt x="223" y="58"/>
                  <a:pt x="220" y="57"/>
                  <a:pt x="217" y="58"/>
                </a:cubicBezTo>
                <a:cubicBezTo>
                  <a:pt x="204" y="66"/>
                  <a:pt x="204" y="66"/>
                  <a:pt x="204" y="66"/>
                </a:cubicBezTo>
                <a:cubicBezTo>
                  <a:pt x="202" y="68"/>
                  <a:pt x="201" y="71"/>
                  <a:pt x="202" y="73"/>
                </a:cubicBezTo>
                <a:cubicBezTo>
                  <a:pt x="203" y="75"/>
                  <a:pt x="205" y="76"/>
                  <a:pt x="207" y="76"/>
                </a:cubicBezTo>
                <a:close/>
                <a:moveTo>
                  <a:pt x="168" y="38"/>
                </a:moveTo>
                <a:cubicBezTo>
                  <a:pt x="168" y="39"/>
                  <a:pt x="169" y="39"/>
                  <a:pt x="170" y="39"/>
                </a:cubicBezTo>
                <a:cubicBezTo>
                  <a:pt x="172" y="39"/>
                  <a:pt x="174" y="38"/>
                  <a:pt x="175" y="36"/>
                </a:cubicBezTo>
                <a:cubicBezTo>
                  <a:pt x="182" y="23"/>
                  <a:pt x="182" y="23"/>
                  <a:pt x="182" y="23"/>
                </a:cubicBezTo>
                <a:cubicBezTo>
                  <a:pt x="184" y="21"/>
                  <a:pt x="183" y="17"/>
                  <a:pt x="180" y="16"/>
                </a:cubicBezTo>
                <a:cubicBezTo>
                  <a:pt x="178" y="15"/>
                  <a:pt x="175" y="15"/>
                  <a:pt x="173" y="18"/>
                </a:cubicBezTo>
                <a:cubicBezTo>
                  <a:pt x="166" y="31"/>
                  <a:pt x="166" y="31"/>
                  <a:pt x="166" y="31"/>
                </a:cubicBezTo>
                <a:cubicBezTo>
                  <a:pt x="164" y="34"/>
                  <a:pt x="165" y="37"/>
                  <a:pt x="168" y="38"/>
                </a:cubicBezTo>
                <a:close/>
                <a:moveTo>
                  <a:pt x="114" y="152"/>
                </a:moveTo>
                <a:cubicBezTo>
                  <a:pt x="114" y="157"/>
                  <a:pt x="116" y="158"/>
                  <a:pt x="120" y="158"/>
                </a:cubicBezTo>
                <a:cubicBezTo>
                  <a:pt x="124" y="158"/>
                  <a:pt x="127" y="157"/>
                  <a:pt x="127" y="152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3" y="110"/>
                  <a:pt x="133" y="108"/>
                </a:cubicBezTo>
                <a:cubicBezTo>
                  <a:pt x="133" y="90"/>
                  <a:pt x="133" y="90"/>
                  <a:pt x="133" y="90"/>
                </a:cubicBezTo>
                <a:cubicBezTo>
                  <a:pt x="133" y="82"/>
                  <a:pt x="128" y="78"/>
                  <a:pt x="120" y="78"/>
                </a:cubicBezTo>
                <a:cubicBezTo>
                  <a:pt x="113" y="78"/>
                  <a:pt x="108" y="82"/>
                  <a:pt x="108" y="9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10"/>
                  <a:pt x="108" y="113"/>
                  <a:pt x="109" y="115"/>
                </a:cubicBezTo>
                <a:lnTo>
                  <a:pt x="114" y="152"/>
                </a:lnTo>
                <a:close/>
                <a:moveTo>
                  <a:pt x="120" y="168"/>
                </a:moveTo>
                <a:cubicBezTo>
                  <a:pt x="113" y="168"/>
                  <a:pt x="108" y="174"/>
                  <a:pt x="108" y="181"/>
                </a:cubicBezTo>
                <a:cubicBezTo>
                  <a:pt x="108" y="188"/>
                  <a:pt x="113" y="194"/>
                  <a:pt x="120" y="194"/>
                </a:cubicBezTo>
                <a:cubicBezTo>
                  <a:pt x="127" y="194"/>
                  <a:pt x="133" y="188"/>
                  <a:pt x="133" y="181"/>
                </a:cubicBezTo>
                <a:cubicBezTo>
                  <a:pt x="133" y="174"/>
                  <a:pt x="127" y="168"/>
                  <a:pt x="120" y="1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49455" y="8816099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A8EC9"/>
                </a:solidFill>
                <a:latin typeface="Ubuntu medium" panose="020B0604030602030204" pitchFamily="34" charset="0"/>
              </a:rPr>
              <a:t>Incorrect records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8606" y="9607760"/>
            <a:ext cx="4892040" cy="1096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F5153"/>
                </a:solidFill>
                <a:latin typeface="Ubuntu" panose="020B0504030602030204" pitchFamily="34" charset="0"/>
              </a:rPr>
              <a:t>Variables were </a:t>
            </a:r>
            <a:r>
              <a:rPr lang="en-US" sz="2800" b="1" dirty="0">
                <a:solidFill>
                  <a:schemeClr val="accent1"/>
                </a:solidFill>
                <a:latin typeface="Ubuntu" panose="020B0504030602030204" pitchFamily="34" charset="0"/>
              </a:rPr>
              <a:t>not recorded,</a:t>
            </a:r>
            <a:r>
              <a:rPr lang="en-US" dirty="0">
                <a:solidFill>
                  <a:srgbClr val="4F5153"/>
                </a:solidFill>
                <a:latin typeface="Ubuntu" panose="020B0504030602030204" pitchFamily="34" charset="0"/>
              </a:rPr>
              <a:t> but comments wrote down the details</a:t>
            </a:r>
          </a:p>
        </p:txBody>
      </p:sp>
      <p:sp>
        <p:nvSpPr>
          <p:cNvPr id="31" name="Isosceles Triangle 30"/>
          <p:cNvSpPr/>
          <p:nvPr/>
        </p:nvSpPr>
        <p:spPr>
          <a:xfrm rot="16200000" flipH="1" flipV="1">
            <a:off x="8177996" y="9952760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23F4D-99BA-ACB7-DF25-54150F81F4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511" y="-904226"/>
            <a:ext cx="10616371" cy="10616371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09BF781F-8D20-71D5-5F83-067611D8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0725" y="6540500"/>
            <a:ext cx="2437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888A77D-7E25-FB52-E899-A0A715BD7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559022"/>
              </p:ext>
            </p:extLst>
          </p:nvPr>
        </p:nvGraphicFramePr>
        <p:xfrm>
          <a:off x="15078430" y="7243621"/>
          <a:ext cx="7610120" cy="2701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8811">
                  <a:extLst>
                    <a:ext uri="{9D8B030D-6E8A-4147-A177-3AD203B41FA5}">
                      <a16:colId xmlns:a16="http://schemas.microsoft.com/office/drawing/2014/main" val="2105255472"/>
                    </a:ext>
                  </a:extLst>
                </a:gridCol>
                <a:gridCol w="3611309">
                  <a:extLst>
                    <a:ext uri="{9D8B030D-6E8A-4147-A177-3AD203B41FA5}">
                      <a16:colId xmlns:a16="http://schemas.microsoft.com/office/drawing/2014/main" val="277500951"/>
                    </a:ext>
                  </a:extLst>
                </a:gridCol>
              </a:tblGrid>
              <a:tr h="89357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Ubuntu" panose="020B0504030602030204" pitchFamily="34" charset="0"/>
                        </a:rPr>
                        <a:t>Examples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Ubuntu" panose="020B0504030602030204" pitchFamily="34" charset="0"/>
                        </a:rPr>
                        <a:t>Cleaning Method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57675"/>
                  </a:ext>
                </a:extLst>
              </a:tr>
              <a:tr h="893578">
                <a:tc>
                  <a:txBody>
                    <a:bodyPr/>
                    <a:lstStyle/>
                    <a:p>
                      <a:pPr marL="0" marR="0" lvl="0" indent="0" algn="ctr" defTabSz="18283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Ubuntu" panose="020B0504030602030204" pitchFamily="34" charset="0"/>
                        </a:rPr>
                        <a:t>494 under threat but records were False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200" dirty="0">
                          <a:solidFill>
                            <a:schemeClr val="dk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Change Under Threat &gt; TRUE</a:t>
                      </a:r>
                    </a:p>
                  </a:txBody>
                  <a:tcPr marL="95250" marR="95250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11180"/>
                  </a:ext>
                </a:extLst>
              </a:tr>
              <a:tr h="893578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Ubuntu" panose="020B0504030602030204" pitchFamily="34" charset="0"/>
                        </a:rPr>
                        <a:t>116 orphan records were not recorded correctly, comments wrote mum dead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200" dirty="0">
                          <a:solidFill>
                            <a:schemeClr val="dk1"/>
                          </a:solidFill>
                          <a:latin typeface="Ubuntu" panose="020B0504030602030204" pitchFamily="34" charset="0"/>
                          <a:ea typeface="+mn-ea"/>
                          <a:cs typeface="+mn-cs"/>
                        </a:rPr>
                        <a:t>Change  Orphaned &gt; TRUE</a:t>
                      </a:r>
                    </a:p>
                  </a:txBody>
                  <a:tcPr marL="95250" marR="95250" marT="47625" marB="4762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77988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D3D893-F9A1-3249-A647-469649524A7A}"/>
              </a:ext>
            </a:extLst>
          </p:cNvPr>
          <p:cNvCxnSpPr/>
          <p:nvPr/>
        </p:nvCxnSpPr>
        <p:spPr>
          <a:xfrm>
            <a:off x="13084279" y="10156244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57F8E79-AAC6-12D3-147B-AF3B80470642}"/>
              </a:ext>
            </a:extLst>
          </p:cNvPr>
          <p:cNvSpPr/>
          <p:nvPr/>
        </p:nvSpPr>
        <p:spPr>
          <a:xfrm>
            <a:off x="12534996" y="2538963"/>
            <a:ext cx="9826779" cy="1295316"/>
          </a:xfrm>
          <a:prstGeom prst="rect">
            <a:avLst/>
          </a:prstGeom>
          <a:noFill/>
          <a:ln w="38100">
            <a:solidFill>
              <a:srgbClr val="242E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35AE7C-C5FD-A236-9D92-2C8A862E86AD}"/>
              </a:ext>
            </a:extLst>
          </p:cNvPr>
          <p:cNvSpPr txBox="1"/>
          <p:nvPr/>
        </p:nvSpPr>
        <p:spPr>
          <a:xfrm>
            <a:off x="12860240" y="2618215"/>
            <a:ext cx="9222140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242E38"/>
                </a:solidFill>
                <a:latin typeface="Ubuntu medium" panose="020B0604030602030204" pitchFamily="34" charset="0"/>
              </a:rPr>
              <a:t>Data cleaning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A52DE-70FA-14FD-6D95-391059D79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202" y="10342282"/>
            <a:ext cx="7230877" cy="25314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8B6188-65F2-2AA8-E7A9-44EB668C4C4F}"/>
              </a:ext>
            </a:extLst>
          </p:cNvPr>
          <p:cNvSpPr/>
          <p:nvPr/>
        </p:nvSpPr>
        <p:spPr>
          <a:xfrm>
            <a:off x="15415990" y="10374987"/>
            <a:ext cx="755827" cy="2661744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3CF69B-77DD-5B41-EF97-38BFB12CA309}"/>
              </a:ext>
            </a:extLst>
          </p:cNvPr>
          <p:cNvSpPr/>
          <p:nvPr/>
        </p:nvSpPr>
        <p:spPr>
          <a:xfrm>
            <a:off x="20520297" y="10357702"/>
            <a:ext cx="1634308" cy="2661744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1EE47-2518-38BD-B771-C0222FDC36C8}"/>
              </a:ext>
            </a:extLst>
          </p:cNvPr>
          <p:cNvSpPr txBox="1"/>
          <p:nvPr/>
        </p:nvSpPr>
        <p:spPr>
          <a:xfrm>
            <a:off x="17302256" y="263545"/>
            <a:ext cx="6454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Picture is from https://</a:t>
            </a:r>
            <a:r>
              <a:rPr lang="en-US" dirty="0" err="1"/>
              <a:t>www.wwf.org.au</a:t>
            </a:r>
            <a:r>
              <a:rPr lang="en-US" dirty="0"/>
              <a:t>/what-we-do/species/koala</a:t>
            </a:r>
          </a:p>
        </p:txBody>
      </p:sp>
    </p:spTree>
    <p:extLst>
      <p:ext uri="{BB962C8B-B14F-4D97-AF65-F5344CB8AC3E}">
        <p14:creationId xmlns:p14="http://schemas.microsoft.com/office/powerpoint/2010/main" val="255483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-828"/>
            <a:ext cx="24377650" cy="13714212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548035" y="-446170"/>
            <a:ext cx="7843332" cy="63250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17" y="6571402"/>
            <a:ext cx="7843332" cy="6325083"/>
          </a:xfrm>
          <a:prstGeom prst="rect">
            <a:avLst/>
          </a:prstGeom>
        </p:spPr>
      </p:pic>
      <p:sp>
        <p:nvSpPr>
          <p:cNvPr id="8" name="Rectangle: Rounded Corners 7"/>
          <p:cNvSpPr/>
          <p:nvPr/>
        </p:nvSpPr>
        <p:spPr>
          <a:xfrm>
            <a:off x="2721065" y="8027397"/>
            <a:ext cx="6794500" cy="3286125"/>
          </a:xfrm>
          <a:prstGeom prst="roundRect">
            <a:avLst>
              <a:gd name="adj" fmla="val 9101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8"/>
          <p:cNvSpPr/>
          <p:nvPr/>
        </p:nvSpPr>
        <p:spPr>
          <a:xfrm rot="5400000">
            <a:off x="5089283" y="6887240"/>
            <a:ext cx="3294616" cy="5557951"/>
          </a:xfrm>
          <a:prstGeom prst="round2SameRect">
            <a:avLst>
              <a:gd name="adj1" fmla="val 90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369674" y="9282952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8FC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69674" y="1103806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00A6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1296" y="1786"/>
            <a:ext cx="195954" cy="13714214"/>
          </a:xfrm>
          <a:prstGeom prst="rect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55920" y="8316744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Variables we don’t use</a:t>
            </a:r>
          </a:p>
        </p:txBody>
      </p:sp>
      <p:grpSp>
        <p:nvGrpSpPr>
          <p:cNvPr id="48" name="Group 47"/>
          <p:cNvGrpSpPr/>
          <p:nvPr/>
        </p:nvGrpSpPr>
        <p:grpSpPr>
          <a:xfrm flipH="1">
            <a:off x="15121378" y="997317"/>
            <a:ext cx="6794501" cy="3294616"/>
            <a:chOff x="16128886" y="4874395"/>
            <a:chExt cx="6794501" cy="329461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16128886" y="4882884"/>
              <a:ext cx="6794500" cy="3286125"/>
            </a:xfrm>
            <a:prstGeom prst="roundRect">
              <a:avLst>
                <a:gd name="adj" fmla="val 9101"/>
              </a:avLst>
            </a:prstGeom>
            <a:solidFill>
              <a:srgbClr val="00A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Top Corners Rounded 46"/>
            <p:cNvSpPr/>
            <p:nvPr/>
          </p:nvSpPr>
          <p:spPr>
            <a:xfrm rot="5400000">
              <a:off x="18497104" y="3742727"/>
              <a:ext cx="3294616" cy="5557951"/>
            </a:xfrm>
            <a:prstGeom prst="round2SameRect">
              <a:avLst>
                <a:gd name="adj1" fmla="val 903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245881" y="9031563"/>
            <a:ext cx="4892040" cy="197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In this report, we use limited variables to 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do analysis, some of the columns we can use in </a:t>
            </a:r>
            <a:r>
              <a:rPr lang="en-US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future study. 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Important variables involved but records don’t make sense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709897" y="1171426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A698"/>
                </a:solidFill>
                <a:latin typeface="Ubuntu medium" panose="020B0604030602030204" pitchFamily="34" charset="0"/>
              </a:rPr>
              <a:t>Blank records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09897" y="1910951"/>
            <a:ext cx="4761342" cy="197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Specific reasons: Caused By Dog/ Orphaned/ Under Threat/ Conjunctivitis/ Cystitis Wasted/ Vehicle Hit/ Fall using </a:t>
            </a:r>
            <a:r>
              <a:rPr lang="en-US" sz="2000" b="1" dirty="0">
                <a:solidFill>
                  <a:srgbClr val="00A698"/>
                </a:solidFill>
                <a:latin typeface="Ubuntu" panose="020B0504030602030204" pitchFamily="34" charset="0"/>
              </a:rPr>
              <a:t>FALSE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 or </a:t>
            </a:r>
            <a:r>
              <a:rPr lang="en-US" sz="2000" b="1" dirty="0">
                <a:solidFill>
                  <a:srgbClr val="00A698"/>
                </a:solidFill>
                <a:latin typeface="Ubuntu" panose="020B0504030602030204" pitchFamily="34" charset="0"/>
              </a:rPr>
              <a:t>TRUE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 to fill, according to the comments’ details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5227300" y="9770269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8FC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335250" y="9753600"/>
            <a:ext cx="1893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Ubuntu medium" panose="020B0604030602030204" pitchFamily="34" charset="0"/>
              </a:rPr>
              <a:t>Delete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783626" y="8737007"/>
            <a:ext cx="6172200" cy="27853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AU" b="1" dirty="0"/>
              <a:t> </a:t>
            </a:r>
            <a:r>
              <a:rPr lang="en-AU" sz="2000" dirty="0">
                <a:solidFill>
                  <a:srgbClr val="4F5153"/>
                </a:solidFill>
                <a:latin typeface="Ubuntu" panose="020B0504030602030204" pitchFamily="34" charset="0"/>
              </a:rPr>
              <a:t>Record no/ koala name/ Post code/ LAT/ LNG/ Adult Fate/ Other Adult situation/ Other Young Fate/ Other Koala/ Found Address/ Koala Location/ Description Road/ Speed Limit/ Release Date/ Release Location/ Release Suburb Release Post Code/ Release LAT/ Release LNG/ Field Comments</a:t>
            </a:r>
          </a:p>
          <a:p>
            <a:pPr>
              <a:lnSpc>
                <a:spcPts val="3000"/>
              </a:lnSpc>
            </a:pPr>
            <a:r>
              <a:rPr lang="en-AU" sz="2000" dirty="0">
                <a:solidFill>
                  <a:srgbClr val="4F5153"/>
                </a:solidFill>
                <a:latin typeface="Ubuntu" panose="020B0504030602030204" pitchFamily="34" charset="0"/>
              </a:rPr>
              <a:t>sick are blank and Injured are blank </a:t>
            </a:r>
            <a:r>
              <a:rPr lang="en-AU" sz="3000" dirty="0">
                <a:solidFill>
                  <a:srgbClr val="8FC321"/>
                </a:solidFill>
                <a:latin typeface="Ubuntu medium" panose="020B0604030602030204" pitchFamily="34" charset="0"/>
              </a:rPr>
              <a:t>88 records</a:t>
            </a:r>
            <a:endParaRPr lang="en-US" sz="3000" dirty="0">
              <a:solidFill>
                <a:srgbClr val="8FC321"/>
              </a:solidFill>
              <a:latin typeface="Ubuntu medium" panose="020B060403060203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6999785" y="1595434"/>
            <a:ext cx="2138136" cy="752475"/>
          </a:xfrm>
          <a:prstGeom prst="roundRect">
            <a:avLst>
              <a:gd name="adj" fmla="val 12529"/>
            </a:avLst>
          </a:prstGeom>
          <a:solidFill>
            <a:srgbClr val="00A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92654" y="1679754"/>
            <a:ext cx="235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Ubuntu medium" panose="020B0604030602030204" pitchFamily="34" charset="0"/>
              </a:rPr>
              <a:t>Imputations</a:t>
            </a:r>
          </a:p>
        </p:txBody>
      </p:sp>
      <p:sp>
        <p:nvSpPr>
          <p:cNvPr id="28" name="Isosceles Triangle 27"/>
          <p:cNvSpPr/>
          <p:nvPr/>
        </p:nvSpPr>
        <p:spPr>
          <a:xfrm rot="16200000">
            <a:off x="14273912" y="2403350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6200000" flipH="1" flipV="1">
            <a:off x="9209961" y="9417182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5"/>
          <p:cNvSpPr>
            <a:spLocks noEditPoints="1"/>
          </p:cNvSpPr>
          <p:nvPr/>
        </p:nvSpPr>
        <p:spPr bwMode="auto">
          <a:xfrm>
            <a:off x="11904971" y="1537232"/>
            <a:ext cx="575953" cy="766088"/>
          </a:xfrm>
          <a:custGeom>
            <a:avLst/>
            <a:gdLst>
              <a:gd name="T0" fmla="*/ 11 w 184"/>
              <a:gd name="T1" fmla="*/ 0 h 240"/>
              <a:gd name="T2" fmla="*/ 0 w 184"/>
              <a:gd name="T3" fmla="*/ 229 h 240"/>
              <a:gd name="T4" fmla="*/ 173 w 184"/>
              <a:gd name="T5" fmla="*/ 240 h 240"/>
              <a:gd name="T6" fmla="*/ 184 w 184"/>
              <a:gd name="T7" fmla="*/ 11 h 240"/>
              <a:gd name="T8" fmla="*/ 162 w 184"/>
              <a:gd name="T9" fmla="*/ 219 h 240"/>
              <a:gd name="T10" fmla="*/ 22 w 184"/>
              <a:gd name="T11" fmla="*/ 77 h 240"/>
              <a:gd name="T12" fmla="*/ 162 w 184"/>
              <a:gd name="T13" fmla="*/ 219 h 240"/>
              <a:gd name="T14" fmla="*/ 22 w 184"/>
              <a:gd name="T15" fmla="*/ 55 h 240"/>
              <a:gd name="T16" fmla="*/ 162 w 184"/>
              <a:gd name="T17" fmla="*/ 22 h 240"/>
              <a:gd name="T18" fmla="*/ 48 w 184"/>
              <a:gd name="T19" fmla="*/ 125 h 240"/>
              <a:gd name="T20" fmla="*/ 71 w 184"/>
              <a:gd name="T21" fmla="*/ 121 h 240"/>
              <a:gd name="T22" fmla="*/ 66 w 184"/>
              <a:gd name="T23" fmla="*/ 98 h 240"/>
              <a:gd name="T24" fmla="*/ 43 w 184"/>
              <a:gd name="T25" fmla="*/ 102 h 240"/>
              <a:gd name="T26" fmla="*/ 48 w 184"/>
              <a:gd name="T27" fmla="*/ 125 h 240"/>
              <a:gd name="T28" fmla="*/ 101 w 184"/>
              <a:gd name="T29" fmla="*/ 125 h 240"/>
              <a:gd name="T30" fmla="*/ 106 w 184"/>
              <a:gd name="T31" fmla="*/ 102 h 240"/>
              <a:gd name="T32" fmla="*/ 83 w 184"/>
              <a:gd name="T33" fmla="*/ 98 h 240"/>
              <a:gd name="T34" fmla="*/ 78 w 184"/>
              <a:gd name="T35" fmla="*/ 121 h 240"/>
              <a:gd name="T36" fmla="*/ 118 w 184"/>
              <a:gd name="T37" fmla="*/ 125 h 240"/>
              <a:gd name="T38" fmla="*/ 141 w 184"/>
              <a:gd name="T39" fmla="*/ 121 h 240"/>
              <a:gd name="T40" fmla="*/ 136 w 184"/>
              <a:gd name="T41" fmla="*/ 98 h 240"/>
              <a:gd name="T42" fmla="*/ 113 w 184"/>
              <a:gd name="T43" fmla="*/ 102 h 240"/>
              <a:gd name="T44" fmla="*/ 118 w 184"/>
              <a:gd name="T45" fmla="*/ 125 h 240"/>
              <a:gd name="T46" fmla="*/ 66 w 184"/>
              <a:gd name="T47" fmla="*/ 161 h 240"/>
              <a:gd name="T48" fmla="*/ 71 w 184"/>
              <a:gd name="T49" fmla="*/ 138 h 240"/>
              <a:gd name="T50" fmla="*/ 48 w 184"/>
              <a:gd name="T51" fmla="*/ 134 h 240"/>
              <a:gd name="T52" fmla="*/ 43 w 184"/>
              <a:gd name="T53" fmla="*/ 157 h 240"/>
              <a:gd name="T54" fmla="*/ 83 w 184"/>
              <a:gd name="T55" fmla="*/ 161 h 240"/>
              <a:gd name="T56" fmla="*/ 106 w 184"/>
              <a:gd name="T57" fmla="*/ 157 h 240"/>
              <a:gd name="T58" fmla="*/ 101 w 184"/>
              <a:gd name="T59" fmla="*/ 134 h 240"/>
              <a:gd name="T60" fmla="*/ 78 w 184"/>
              <a:gd name="T61" fmla="*/ 138 h 240"/>
              <a:gd name="T62" fmla="*/ 83 w 184"/>
              <a:gd name="T63" fmla="*/ 161 h 240"/>
              <a:gd name="T64" fmla="*/ 66 w 184"/>
              <a:gd name="T65" fmla="*/ 198 h 240"/>
              <a:gd name="T66" fmla="*/ 71 w 184"/>
              <a:gd name="T67" fmla="*/ 175 h 240"/>
              <a:gd name="T68" fmla="*/ 48 w 184"/>
              <a:gd name="T69" fmla="*/ 170 h 240"/>
              <a:gd name="T70" fmla="*/ 43 w 184"/>
              <a:gd name="T71" fmla="*/ 193 h 240"/>
              <a:gd name="T72" fmla="*/ 83 w 184"/>
              <a:gd name="T73" fmla="*/ 198 h 240"/>
              <a:gd name="T74" fmla="*/ 106 w 184"/>
              <a:gd name="T75" fmla="*/ 193 h 240"/>
              <a:gd name="T76" fmla="*/ 101 w 184"/>
              <a:gd name="T77" fmla="*/ 170 h 240"/>
              <a:gd name="T78" fmla="*/ 78 w 184"/>
              <a:gd name="T79" fmla="*/ 175 h 240"/>
              <a:gd name="T80" fmla="*/ 83 w 184"/>
              <a:gd name="T81" fmla="*/ 198 h 240"/>
              <a:gd name="T82" fmla="*/ 136 w 184"/>
              <a:gd name="T83" fmla="*/ 198 h 240"/>
              <a:gd name="T84" fmla="*/ 141 w 184"/>
              <a:gd name="T85" fmla="*/ 138 h 240"/>
              <a:gd name="T86" fmla="*/ 118 w 184"/>
              <a:gd name="T87" fmla="*/ 134 h 240"/>
              <a:gd name="T88" fmla="*/ 113 w 184"/>
              <a:gd name="T89" fmla="*/ 19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4" h="240">
                <a:moveTo>
                  <a:pt x="173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36"/>
                  <a:pt x="5" y="240"/>
                  <a:pt x="11" y="240"/>
                </a:cubicBezTo>
                <a:cubicBezTo>
                  <a:pt x="173" y="240"/>
                  <a:pt x="173" y="240"/>
                  <a:pt x="173" y="240"/>
                </a:cubicBezTo>
                <a:cubicBezTo>
                  <a:pt x="179" y="240"/>
                  <a:pt x="184" y="236"/>
                  <a:pt x="184" y="229"/>
                </a:cubicBezTo>
                <a:cubicBezTo>
                  <a:pt x="184" y="11"/>
                  <a:pt x="184" y="11"/>
                  <a:pt x="184" y="11"/>
                </a:cubicBezTo>
                <a:cubicBezTo>
                  <a:pt x="184" y="5"/>
                  <a:pt x="179" y="0"/>
                  <a:pt x="173" y="0"/>
                </a:cubicBezTo>
                <a:close/>
                <a:moveTo>
                  <a:pt x="162" y="219"/>
                </a:moveTo>
                <a:cubicBezTo>
                  <a:pt x="22" y="219"/>
                  <a:pt x="22" y="219"/>
                  <a:pt x="22" y="219"/>
                </a:cubicBezTo>
                <a:cubicBezTo>
                  <a:pt x="22" y="77"/>
                  <a:pt x="22" y="77"/>
                  <a:pt x="22" y="77"/>
                </a:cubicBezTo>
                <a:cubicBezTo>
                  <a:pt x="162" y="77"/>
                  <a:pt x="162" y="77"/>
                  <a:pt x="162" y="77"/>
                </a:cubicBezTo>
                <a:lnTo>
                  <a:pt x="162" y="219"/>
                </a:lnTo>
                <a:close/>
                <a:moveTo>
                  <a:pt x="162" y="55"/>
                </a:moveTo>
                <a:cubicBezTo>
                  <a:pt x="22" y="55"/>
                  <a:pt x="22" y="55"/>
                  <a:pt x="22" y="55"/>
                </a:cubicBezTo>
                <a:cubicBezTo>
                  <a:pt x="22" y="22"/>
                  <a:pt x="22" y="22"/>
                  <a:pt x="22" y="22"/>
                </a:cubicBezTo>
                <a:cubicBezTo>
                  <a:pt x="162" y="22"/>
                  <a:pt x="162" y="22"/>
                  <a:pt x="162" y="22"/>
                </a:cubicBezTo>
                <a:lnTo>
                  <a:pt x="162" y="55"/>
                </a:lnTo>
                <a:close/>
                <a:moveTo>
                  <a:pt x="48" y="125"/>
                </a:moveTo>
                <a:cubicBezTo>
                  <a:pt x="66" y="125"/>
                  <a:pt x="66" y="125"/>
                  <a:pt x="66" y="125"/>
                </a:cubicBezTo>
                <a:cubicBezTo>
                  <a:pt x="69" y="125"/>
                  <a:pt x="71" y="123"/>
                  <a:pt x="71" y="12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0"/>
                  <a:pt x="69" y="98"/>
                  <a:pt x="66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45" y="98"/>
                  <a:pt x="43" y="100"/>
                  <a:pt x="43" y="102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43" y="123"/>
                  <a:pt x="45" y="125"/>
                  <a:pt x="48" y="125"/>
                </a:cubicBezTo>
                <a:close/>
                <a:moveTo>
                  <a:pt x="83" y="125"/>
                </a:moveTo>
                <a:cubicBezTo>
                  <a:pt x="101" y="125"/>
                  <a:pt x="101" y="125"/>
                  <a:pt x="101" y="125"/>
                </a:cubicBezTo>
                <a:cubicBezTo>
                  <a:pt x="104" y="125"/>
                  <a:pt x="106" y="123"/>
                  <a:pt x="106" y="121"/>
                </a:cubicBezTo>
                <a:cubicBezTo>
                  <a:pt x="106" y="102"/>
                  <a:pt x="106" y="102"/>
                  <a:pt x="106" y="102"/>
                </a:cubicBezTo>
                <a:cubicBezTo>
                  <a:pt x="106" y="100"/>
                  <a:pt x="104" y="98"/>
                  <a:pt x="101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0" y="98"/>
                  <a:pt x="78" y="100"/>
                  <a:pt x="78" y="102"/>
                </a:cubicBezTo>
                <a:cubicBezTo>
                  <a:pt x="78" y="121"/>
                  <a:pt x="78" y="121"/>
                  <a:pt x="78" y="121"/>
                </a:cubicBezTo>
                <a:cubicBezTo>
                  <a:pt x="78" y="123"/>
                  <a:pt x="80" y="125"/>
                  <a:pt x="83" y="125"/>
                </a:cubicBezTo>
                <a:close/>
                <a:moveTo>
                  <a:pt x="118" y="125"/>
                </a:moveTo>
                <a:cubicBezTo>
                  <a:pt x="136" y="125"/>
                  <a:pt x="136" y="125"/>
                  <a:pt x="136" y="125"/>
                </a:cubicBezTo>
                <a:cubicBezTo>
                  <a:pt x="139" y="125"/>
                  <a:pt x="141" y="123"/>
                  <a:pt x="141" y="121"/>
                </a:cubicBezTo>
                <a:cubicBezTo>
                  <a:pt x="141" y="102"/>
                  <a:pt x="141" y="102"/>
                  <a:pt x="141" y="102"/>
                </a:cubicBezTo>
                <a:cubicBezTo>
                  <a:pt x="141" y="100"/>
                  <a:pt x="139" y="98"/>
                  <a:pt x="136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15" y="98"/>
                  <a:pt x="113" y="100"/>
                  <a:pt x="113" y="10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13" y="123"/>
                  <a:pt x="115" y="125"/>
                  <a:pt x="118" y="125"/>
                </a:cubicBezTo>
                <a:close/>
                <a:moveTo>
                  <a:pt x="48" y="161"/>
                </a:moveTo>
                <a:cubicBezTo>
                  <a:pt x="66" y="161"/>
                  <a:pt x="66" y="161"/>
                  <a:pt x="66" y="161"/>
                </a:cubicBezTo>
                <a:cubicBezTo>
                  <a:pt x="69" y="161"/>
                  <a:pt x="71" y="159"/>
                  <a:pt x="71" y="157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69" y="134"/>
                  <a:pt x="66" y="134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45" y="134"/>
                  <a:pt x="43" y="136"/>
                  <a:pt x="43" y="138"/>
                </a:cubicBezTo>
                <a:cubicBezTo>
                  <a:pt x="43" y="157"/>
                  <a:pt x="43" y="157"/>
                  <a:pt x="43" y="157"/>
                </a:cubicBezTo>
                <a:cubicBezTo>
                  <a:pt x="43" y="159"/>
                  <a:pt x="45" y="161"/>
                  <a:pt x="48" y="161"/>
                </a:cubicBezTo>
                <a:close/>
                <a:moveTo>
                  <a:pt x="83" y="161"/>
                </a:moveTo>
                <a:cubicBezTo>
                  <a:pt x="101" y="161"/>
                  <a:pt x="101" y="161"/>
                  <a:pt x="101" y="161"/>
                </a:cubicBezTo>
                <a:cubicBezTo>
                  <a:pt x="104" y="161"/>
                  <a:pt x="106" y="159"/>
                  <a:pt x="106" y="157"/>
                </a:cubicBezTo>
                <a:cubicBezTo>
                  <a:pt x="106" y="138"/>
                  <a:pt x="106" y="138"/>
                  <a:pt x="106" y="138"/>
                </a:cubicBezTo>
                <a:cubicBezTo>
                  <a:pt x="106" y="136"/>
                  <a:pt x="104" y="134"/>
                  <a:pt x="101" y="134"/>
                </a:cubicBezTo>
                <a:cubicBezTo>
                  <a:pt x="83" y="134"/>
                  <a:pt x="83" y="134"/>
                  <a:pt x="83" y="134"/>
                </a:cubicBezTo>
                <a:cubicBezTo>
                  <a:pt x="80" y="134"/>
                  <a:pt x="78" y="136"/>
                  <a:pt x="78" y="138"/>
                </a:cubicBezTo>
                <a:cubicBezTo>
                  <a:pt x="78" y="157"/>
                  <a:pt x="78" y="157"/>
                  <a:pt x="78" y="157"/>
                </a:cubicBezTo>
                <a:cubicBezTo>
                  <a:pt x="78" y="159"/>
                  <a:pt x="80" y="161"/>
                  <a:pt x="83" y="161"/>
                </a:cubicBezTo>
                <a:close/>
                <a:moveTo>
                  <a:pt x="48" y="198"/>
                </a:moveTo>
                <a:cubicBezTo>
                  <a:pt x="66" y="198"/>
                  <a:pt x="66" y="198"/>
                  <a:pt x="66" y="198"/>
                </a:cubicBezTo>
                <a:cubicBezTo>
                  <a:pt x="69" y="198"/>
                  <a:pt x="71" y="196"/>
                  <a:pt x="71" y="193"/>
                </a:cubicBezTo>
                <a:cubicBezTo>
                  <a:pt x="71" y="175"/>
                  <a:pt x="71" y="175"/>
                  <a:pt x="71" y="175"/>
                </a:cubicBezTo>
                <a:cubicBezTo>
                  <a:pt x="71" y="172"/>
                  <a:pt x="69" y="170"/>
                  <a:pt x="66" y="170"/>
                </a:cubicBezTo>
                <a:cubicBezTo>
                  <a:pt x="48" y="170"/>
                  <a:pt x="48" y="170"/>
                  <a:pt x="48" y="170"/>
                </a:cubicBezTo>
                <a:cubicBezTo>
                  <a:pt x="45" y="170"/>
                  <a:pt x="43" y="172"/>
                  <a:pt x="43" y="175"/>
                </a:cubicBezTo>
                <a:cubicBezTo>
                  <a:pt x="43" y="193"/>
                  <a:pt x="43" y="193"/>
                  <a:pt x="43" y="193"/>
                </a:cubicBezTo>
                <a:cubicBezTo>
                  <a:pt x="43" y="196"/>
                  <a:pt x="45" y="198"/>
                  <a:pt x="48" y="198"/>
                </a:cubicBezTo>
                <a:close/>
                <a:moveTo>
                  <a:pt x="83" y="198"/>
                </a:moveTo>
                <a:cubicBezTo>
                  <a:pt x="101" y="198"/>
                  <a:pt x="101" y="198"/>
                  <a:pt x="101" y="198"/>
                </a:cubicBezTo>
                <a:cubicBezTo>
                  <a:pt x="104" y="198"/>
                  <a:pt x="106" y="196"/>
                  <a:pt x="106" y="193"/>
                </a:cubicBezTo>
                <a:cubicBezTo>
                  <a:pt x="106" y="175"/>
                  <a:pt x="106" y="175"/>
                  <a:pt x="106" y="175"/>
                </a:cubicBezTo>
                <a:cubicBezTo>
                  <a:pt x="106" y="172"/>
                  <a:pt x="104" y="170"/>
                  <a:pt x="101" y="170"/>
                </a:cubicBezTo>
                <a:cubicBezTo>
                  <a:pt x="83" y="170"/>
                  <a:pt x="83" y="170"/>
                  <a:pt x="83" y="170"/>
                </a:cubicBezTo>
                <a:cubicBezTo>
                  <a:pt x="80" y="170"/>
                  <a:pt x="78" y="172"/>
                  <a:pt x="78" y="175"/>
                </a:cubicBezTo>
                <a:cubicBezTo>
                  <a:pt x="78" y="193"/>
                  <a:pt x="78" y="193"/>
                  <a:pt x="78" y="193"/>
                </a:cubicBezTo>
                <a:cubicBezTo>
                  <a:pt x="78" y="196"/>
                  <a:pt x="80" y="198"/>
                  <a:pt x="83" y="198"/>
                </a:cubicBezTo>
                <a:close/>
                <a:moveTo>
                  <a:pt x="118" y="198"/>
                </a:moveTo>
                <a:cubicBezTo>
                  <a:pt x="136" y="198"/>
                  <a:pt x="136" y="198"/>
                  <a:pt x="136" y="198"/>
                </a:cubicBezTo>
                <a:cubicBezTo>
                  <a:pt x="139" y="198"/>
                  <a:pt x="141" y="196"/>
                  <a:pt x="141" y="193"/>
                </a:cubicBezTo>
                <a:cubicBezTo>
                  <a:pt x="141" y="138"/>
                  <a:pt x="141" y="138"/>
                  <a:pt x="141" y="138"/>
                </a:cubicBezTo>
                <a:cubicBezTo>
                  <a:pt x="141" y="136"/>
                  <a:pt x="139" y="134"/>
                  <a:pt x="136" y="134"/>
                </a:cubicBezTo>
                <a:cubicBezTo>
                  <a:pt x="118" y="134"/>
                  <a:pt x="118" y="134"/>
                  <a:pt x="118" y="134"/>
                </a:cubicBezTo>
                <a:cubicBezTo>
                  <a:pt x="115" y="134"/>
                  <a:pt x="113" y="136"/>
                  <a:pt x="113" y="138"/>
                </a:cubicBezTo>
                <a:cubicBezTo>
                  <a:pt x="113" y="193"/>
                  <a:pt x="113" y="193"/>
                  <a:pt x="113" y="193"/>
                </a:cubicBezTo>
                <a:cubicBezTo>
                  <a:pt x="113" y="196"/>
                  <a:pt x="115" y="198"/>
                  <a:pt x="118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 noEditPoints="1"/>
          </p:cNvSpPr>
          <p:nvPr/>
        </p:nvSpPr>
        <p:spPr bwMode="auto">
          <a:xfrm>
            <a:off x="11799094" y="9731523"/>
            <a:ext cx="805656" cy="729963"/>
          </a:xfrm>
          <a:custGeom>
            <a:avLst/>
            <a:gdLst>
              <a:gd name="T0" fmla="*/ 259 w 260"/>
              <a:gd name="T1" fmla="*/ 101 h 240"/>
              <a:gd name="T2" fmla="*/ 255 w 260"/>
              <a:gd name="T3" fmla="*/ 98 h 240"/>
              <a:gd name="T4" fmla="*/ 238 w 260"/>
              <a:gd name="T5" fmla="*/ 98 h 240"/>
              <a:gd name="T6" fmla="*/ 120 w 260"/>
              <a:gd name="T7" fmla="*/ 0 h 240"/>
              <a:gd name="T8" fmla="*/ 0 w 260"/>
              <a:gd name="T9" fmla="*/ 120 h 240"/>
              <a:gd name="T10" fmla="*/ 120 w 260"/>
              <a:gd name="T11" fmla="*/ 240 h 240"/>
              <a:gd name="T12" fmla="*/ 224 w 260"/>
              <a:gd name="T13" fmla="*/ 180 h 240"/>
              <a:gd name="T14" fmla="*/ 220 w 260"/>
              <a:gd name="T15" fmla="*/ 165 h 240"/>
              <a:gd name="T16" fmla="*/ 205 w 260"/>
              <a:gd name="T17" fmla="*/ 169 h 240"/>
              <a:gd name="T18" fmla="*/ 120 w 260"/>
              <a:gd name="T19" fmla="*/ 218 h 240"/>
              <a:gd name="T20" fmla="*/ 22 w 260"/>
              <a:gd name="T21" fmla="*/ 120 h 240"/>
              <a:gd name="T22" fmla="*/ 120 w 260"/>
              <a:gd name="T23" fmla="*/ 22 h 240"/>
              <a:gd name="T24" fmla="*/ 216 w 260"/>
              <a:gd name="T25" fmla="*/ 98 h 240"/>
              <a:gd name="T26" fmla="*/ 200 w 260"/>
              <a:gd name="T27" fmla="*/ 98 h 240"/>
              <a:gd name="T28" fmla="*/ 195 w 260"/>
              <a:gd name="T29" fmla="*/ 101 h 240"/>
              <a:gd name="T30" fmla="*/ 196 w 260"/>
              <a:gd name="T31" fmla="*/ 107 h 240"/>
              <a:gd name="T32" fmla="*/ 223 w 260"/>
              <a:gd name="T33" fmla="*/ 140 h 240"/>
              <a:gd name="T34" fmla="*/ 227 w 260"/>
              <a:gd name="T35" fmla="*/ 142 h 240"/>
              <a:gd name="T36" fmla="*/ 231 w 260"/>
              <a:gd name="T37" fmla="*/ 140 h 240"/>
              <a:gd name="T38" fmla="*/ 259 w 260"/>
              <a:gd name="T39" fmla="*/ 107 h 240"/>
              <a:gd name="T40" fmla="*/ 259 w 260"/>
              <a:gd name="T41" fmla="*/ 101 h 240"/>
              <a:gd name="T42" fmla="*/ 120 w 260"/>
              <a:gd name="T43" fmla="*/ 27 h 240"/>
              <a:gd name="T44" fmla="*/ 109 w 260"/>
              <a:gd name="T45" fmla="*/ 38 h 240"/>
              <a:gd name="T46" fmla="*/ 109 w 260"/>
              <a:gd name="T47" fmla="*/ 104 h 240"/>
              <a:gd name="T48" fmla="*/ 101 w 260"/>
              <a:gd name="T49" fmla="*/ 120 h 240"/>
              <a:gd name="T50" fmla="*/ 120 w 260"/>
              <a:gd name="T51" fmla="*/ 139 h 240"/>
              <a:gd name="T52" fmla="*/ 128 w 260"/>
              <a:gd name="T53" fmla="*/ 137 h 240"/>
              <a:gd name="T54" fmla="*/ 166 w 260"/>
              <a:gd name="T55" fmla="*/ 159 h 240"/>
              <a:gd name="T56" fmla="*/ 172 w 260"/>
              <a:gd name="T57" fmla="*/ 161 h 240"/>
              <a:gd name="T58" fmla="*/ 181 w 260"/>
              <a:gd name="T59" fmla="*/ 155 h 240"/>
              <a:gd name="T60" fmla="*/ 177 w 260"/>
              <a:gd name="T61" fmla="*/ 140 h 240"/>
              <a:gd name="T62" fmla="*/ 139 w 260"/>
              <a:gd name="T63" fmla="*/ 118 h 240"/>
              <a:gd name="T64" fmla="*/ 131 w 260"/>
              <a:gd name="T65" fmla="*/ 105 h 240"/>
              <a:gd name="T66" fmla="*/ 131 w 260"/>
              <a:gd name="T67" fmla="*/ 38 h 240"/>
              <a:gd name="T68" fmla="*/ 120 w 260"/>
              <a:gd name="T69" fmla="*/ 27 h 240"/>
              <a:gd name="T70" fmla="*/ 120 w 260"/>
              <a:gd name="T71" fmla="*/ 128 h 240"/>
              <a:gd name="T72" fmla="*/ 112 w 260"/>
              <a:gd name="T73" fmla="*/ 120 h 240"/>
              <a:gd name="T74" fmla="*/ 120 w 260"/>
              <a:gd name="T75" fmla="*/ 112 h 240"/>
              <a:gd name="T76" fmla="*/ 128 w 260"/>
              <a:gd name="T77" fmla="*/ 120 h 240"/>
              <a:gd name="T78" fmla="*/ 120 w 260"/>
              <a:gd name="T79" fmla="*/ 12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60" h="240">
                <a:moveTo>
                  <a:pt x="259" y="101"/>
                </a:moveTo>
                <a:cubicBezTo>
                  <a:pt x="259" y="100"/>
                  <a:pt x="257" y="98"/>
                  <a:pt x="255" y="98"/>
                </a:cubicBezTo>
                <a:cubicBezTo>
                  <a:pt x="238" y="98"/>
                  <a:pt x="238" y="98"/>
                  <a:pt x="238" y="98"/>
                </a:cubicBezTo>
                <a:cubicBezTo>
                  <a:pt x="228" y="43"/>
                  <a:pt x="179" y="0"/>
                  <a:pt x="120" y="0"/>
                </a:cubicBezTo>
                <a:cubicBezTo>
                  <a:pt x="54" y="0"/>
                  <a:pt x="0" y="54"/>
                  <a:pt x="0" y="120"/>
                </a:cubicBezTo>
                <a:cubicBezTo>
                  <a:pt x="0" y="186"/>
                  <a:pt x="54" y="240"/>
                  <a:pt x="120" y="240"/>
                </a:cubicBezTo>
                <a:cubicBezTo>
                  <a:pt x="163" y="240"/>
                  <a:pt x="203" y="217"/>
                  <a:pt x="224" y="180"/>
                </a:cubicBezTo>
                <a:cubicBezTo>
                  <a:pt x="227" y="175"/>
                  <a:pt x="226" y="168"/>
                  <a:pt x="220" y="165"/>
                </a:cubicBezTo>
                <a:cubicBezTo>
                  <a:pt x="215" y="162"/>
                  <a:pt x="208" y="164"/>
                  <a:pt x="205" y="169"/>
                </a:cubicBezTo>
                <a:cubicBezTo>
                  <a:pt x="188" y="200"/>
                  <a:pt x="155" y="218"/>
                  <a:pt x="120" y="218"/>
                </a:cubicBezTo>
                <a:cubicBezTo>
                  <a:pt x="66" y="218"/>
                  <a:pt x="22" y="174"/>
                  <a:pt x="22" y="120"/>
                </a:cubicBezTo>
                <a:cubicBezTo>
                  <a:pt x="22" y="66"/>
                  <a:pt x="66" y="22"/>
                  <a:pt x="120" y="22"/>
                </a:cubicBezTo>
                <a:cubicBezTo>
                  <a:pt x="167" y="22"/>
                  <a:pt x="206" y="55"/>
                  <a:pt x="216" y="98"/>
                </a:cubicBezTo>
                <a:cubicBezTo>
                  <a:pt x="200" y="98"/>
                  <a:pt x="200" y="98"/>
                  <a:pt x="200" y="98"/>
                </a:cubicBezTo>
                <a:cubicBezTo>
                  <a:pt x="198" y="98"/>
                  <a:pt x="196" y="100"/>
                  <a:pt x="195" y="101"/>
                </a:cubicBezTo>
                <a:cubicBezTo>
                  <a:pt x="194" y="103"/>
                  <a:pt x="194" y="106"/>
                  <a:pt x="196" y="107"/>
                </a:cubicBezTo>
                <a:cubicBezTo>
                  <a:pt x="223" y="140"/>
                  <a:pt x="223" y="140"/>
                  <a:pt x="223" y="140"/>
                </a:cubicBezTo>
                <a:cubicBezTo>
                  <a:pt x="224" y="141"/>
                  <a:pt x="226" y="142"/>
                  <a:pt x="227" y="142"/>
                </a:cubicBezTo>
                <a:cubicBezTo>
                  <a:pt x="229" y="142"/>
                  <a:pt x="230" y="141"/>
                  <a:pt x="231" y="140"/>
                </a:cubicBezTo>
                <a:cubicBezTo>
                  <a:pt x="259" y="107"/>
                  <a:pt x="259" y="107"/>
                  <a:pt x="259" y="107"/>
                </a:cubicBezTo>
                <a:cubicBezTo>
                  <a:pt x="260" y="106"/>
                  <a:pt x="260" y="103"/>
                  <a:pt x="259" y="101"/>
                </a:cubicBezTo>
                <a:close/>
                <a:moveTo>
                  <a:pt x="120" y="27"/>
                </a:moveTo>
                <a:cubicBezTo>
                  <a:pt x="114" y="27"/>
                  <a:pt x="109" y="32"/>
                  <a:pt x="109" y="38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04" y="108"/>
                  <a:pt x="101" y="114"/>
                  <a:pt x="101" y="120"/>
                </a:cubicBezTo>
                <a:cubicBezTo>
                  <a:pt x="101" y="131"/>
                  <a:pt x="110" y="139"/>
                  <a:pt x="120" y="139"/>
                </a:cubicBezTo>
                <a:cubicBezTo>
                  <a:pt x="123" y="139"/>
                  <a:pt x="126" y="139"/>
                  <a:pt x="128" y="137"/>
                </a:cubicBezTo>
                <a:cubicBezTo>
                  <a:pt x="166" y="159"/>
                  <a:pt x="166" y="159"/>
                  <a:pt x="166" y="159"/>
                </a:cubicBezTo>
                <a:cubicBezTo>
                  <a:pt x="168" y="160"/>
                  <a:pt x="170" y="161"/>
                  <a:pt x="172" y="161"/>
                </a:cubicBezTo>
                <a:cubicBezTo>
                  <a:pt x="175" y="161"/>
                  <a:pt x="179" y="159"/>
                  <a:pt x="181" y="155"/>
                </a:cubicBezTo>
                <a:cubicBezTo>
                  <a:pt x="184" y="150"/>
                  <a:pt x="182" y="143"/>
                  <a:pt x="177" y="140"/>
                </a:cubicBezTo>
                <a:cubicBezTo>
                  <a:pt x="139" y="118"/>
                  <a:pt x="139" y="118"/>
                  <a:pt x="139" y="118"/>
                </a:cubicBezTo>
                <a:cubicBezTo>
                  <a:pt x="139" y="113"/>
                  <a:pt x="136" y="108"/>
                  <a:pt x="131" y="105"/>
                </a:cubicBezTo>
                <a:cubicBezTo>
                  <a:pt x="131" y="38"/>
                  <a:pt x="131" y="38"/>
                  <a:pt x="131" y="38"/>
                </a:cubicBezTo>
                <a:cubicBezTo>
                  <a:pt x="131" y="32"/>
                  <a:pt x="126" y="27"/>
                  <a:pt x="120" y="27"/>
                </a:cubicBezTo>
                <a:close/>
                <a:moveTo>
                  <a:pt x="120" y="128"/>
                </a:moveTo>
                <a:cubicBezTo>
                  <a:pt x="116" y="128"/>
                  <a:pt x="112" y="125"/>
                  <a:pt x="112" y="120"/>
                </a:cubicBezTo>
                <a:cubicBezTo>
                  <a:pt x="112" y="116"/>
                  <a:pt x="116" y="112"/>
                  <a:pt x="120" y="112"/>
                </a:cubicBezTo>
                <a:cubicBezTo>
                  <a:pt x="125" y="112"/>
                  <a:pt x="128" y="116"/>
                  <a:pt x="128" y="120"/>
                </a:cubicBezTo>
                <a:cubicBezTo>
                  <a:pt x="128" y="125"/>
                  <a:pt x="125" y="128"/>
                  <a:pt x="120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9137921" y="1971672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093514" y="10142281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AF8929-71C8-C5FD-FE28-78DAA1C41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88" y="3002241"/>
            <a:ext cx="7148425" cy="36651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309300-CF7A-E782-395B-E7B895C40E82}"/>
              </a:ext>
            </a:extLst>
          </p:cNvPr>
          <p:cNvSpPr/>
          <p:nvPr/>
        </p:nvSpPr>
        <p:spPr>
          <a:xfrm>
            <a:off x="3454320" y="3326906"/>
            <a:ext cx="1621818" cy="3293258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9BF5C40-EA9F-7C6E-693C-A4F533C90A4F}"/>
              </a:ext>
            </a:extLst>
          </p:cNvPr>
          <p:cNvSpPr/>
          <p:nvPr/>
        </p:nvSpPr>
        <p:spPr>
          <a:xfrm>
            <a:off x="7826502" y="3347899"/>
            <a:ext cx="2286334" cy="3293258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9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0"/>
            <a:ext cx="24377650" cy="13714212"/>
          </a:xfrm>
          <a:prstGeom prst="rect">
            <a:avLst/>
          </a:prstGeom>
          <a:solidFill>
            <a:srgbClr val="F2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7300" y="350663"/>
            <a:ext cx="7843332" cy="632508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52" y="7106980"/>
            <a:ext cx="7843332" cy="632508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 flipH="1">
            <a:off x="15800641" y="1084554"/>
            <a:ext cx="7574604" cy="3821168"/>
            <a:chOff x="16128886" y="4874395"/>
            <a:chExt cx="6794501" cy="3294616"/>
          </a:xfrm>
        </p:grpSpPr>
        <p:sp>
          <p:nvSpPr>
            <p:cNvPr id="46" name="Rectangle: Rounded Corners 45"/>
            <p:cNvSpPr/>
            <p:nvPr/>
          </p:nvSpPr>
          <p:spPr>
            <a:xfrm>
              <a:off x="16128886" y="4882884"/>
              <a:ext cx="6794500" cy="3286125"/>
            </a:xfrm>
            <a:prstGeom prst="roundRect">
              <a:avLst>
                <a:gd name="adj" fmla="val 9101"/>
              </a:avLst>
            </a:prstGeom>
            <a:solidFill>
              <a:srgbClr val="FF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Top Corners Rounded 46"/>
            <p:cNvSpPr/>
            <p:nvPr/>
          </p:nvSpPr>
          <p:spPr>
            <a:xfrm rot="5400000">
              <a:off x="18497104" y="3742727"/>
              <a:ext cx="3294616" cy="5557951"/>
            </a:xfrm>
            <a:prstGeom prst="round2SameRect">
              <a:avLst>
                <a:gd name="adj1" fmla="val 9034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Rectangle: Rounded Corners 7"/>
          <p:cNvSpPr/>
          <p:nvPr/>
        </p:nvSpPr>
        <p:spPr>
          <a:xfrm>
            <a:off x="1689100" y="8562975"/>
            <a:ext cx="6794500" cy="3286125"/>
          </a:xfrm>
          <a:prstGeom prst="roundRect">
            <a:avLst>
              <a:gd name="adj" fmla="val 9101"/>
            </a:avLst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Top Corners Rounded 8"/>
          <p:cNvSpPr/>
          <p:nvPr/>
        </p:nvSpPr>
        <p:spPr>
          <a:xfrm rot="5400000">
            <a:off x="4057318" y="7422818"/>
            <a:ext cx="3294616" cy="5557951"/>
          </a:xfrm>
          <a:prstGeom prst="round2SameRect">
            <a:avLst>
              <a:gd name="adj1" fmla="val 903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369674" y="9282952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EE2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369674" y="2514599"/>
            <a:ext cx="1651001" cy="1651001"/>
          </a:xfrm>
          <a:prstGeom prst="ellipse">
            <a:avLst/>
          </a:prstGeom>
          <a:solidFill>
            <a:srgbClr val="242E38"/>
          </a:solidFill>
          <a:ln w="127000">
            <a:solidFill>
              <a:srgbClr val="FF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091296" y="1786"/>
            <a:ext cx="195954" cy="13714214"/>
          </a:xfrm>
          <a:prstGeom prst="rect">
            <a:avLst/>
          </a:prstGeom>
          <a:solidFill>
            <a:srgbClr val="242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53740" y="8792347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Making the data confess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53740" y="9575717"/>
            <a:ext cx="4892040" cy="15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Combine </a:t>
            </a:r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3 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main datasets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Final main dataset is: </a:t>
            </a:r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56847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 rows </a:t>
            </a:r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28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 columns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Dataset is unique correct and complete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34435" y="1225932"/>
            <a:ext cx="4761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9F00"/>
                </a:solidFill>
                <a:latin typeface="Ubuntu medium" panose="020B0604030602030204" pitchFamily="34" charset="0"/>
              </a:rPr>
              <a:t>Important lost variables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84235" y="1897911"/>
            <a:ext cx="5557950" cy="312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301 records of </a:t>
            </a:r>
            <a:r>
              <a:rPr lang="en-US" sz="2000" dirty="0">
                <a:solidFill>
                  <a:srgbClr val="FF9F00"/>
                </a:solidFill>
                <a:latin typeface="Ubuntu medium" panose="020B0604030602030204" pitchFamily="34" charset="0"/>
              </a:rPr>
              <a:t>attacked by animals 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(farm:  mainly cows or horses) : create a new column Attacked by animals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306 records of </a:t>
            </a:r>
            <a:r>
              <a:rPr lang="en-US" sz="2000" dirty="0">
                <a:solidFill>
                  <a:srgbClr val="FF9F00"/>
                </a:solidFill>
                <a:latin typeface="Ubuntu medium" panose="020B0604030602030204" pitchFamily="34" charset="0"/>
              </a:rPr>
              <a:t>blind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: create a column Blind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create </a:t>
            </a:r>
            <a:r>
              <a:rPr lang="en-US" sz="2000" dirty="0">
                <a:solidFill>
                  <a:srgbClr val="FF9F00"/>
                </a:solidFill>
                <a:latin typeface="Ubuntu medium" panose="020B0604030602030204" pitchFamily="34" charset="0"/>
              </a:rPr>
              <a:t>Cancer 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75 records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create </a:t>
            </a:r>
            <a:r>
              <a:rPr lang="en-US" sz="2000" dirty="0">
                <a:solidFill>
                  <a:srgbClr val="FF9F00"/>
                </a:solidFill>
                <a:latin typeface="Ubuntu medium" panose="020B0604030602030204" pitchFamily="34" charset="0"/>
              </a:rPr>
              <a:t>Bursitis </a:t>
            </a: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75 records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4F5153"/>
                </a:solidFill>
                <a:latin typeface="Ubuntu" panose="020B0504030602030204" pitchFamily="34" charset="0"/>
              </a:rPr>
              <a:t>create 444 </a:t>
            </a:r>
            <a:r>
              <a:rPr lang="en-US" sz="2000" dirty="0">
                <a:solidFill>
                  <a:srgbClr val="FF9F00"/>
                </a:solidFill>
                <a:latin typeface="Ubuntu medium" panose="020B0604030602030204" pitchFamily="34" charset="0"/>
              </a:rPr>
              <a:t>Caught in human place</a:t>
            </a:r>
          </a:p>
          <a:p>
            <a:pPr>
              <a:lnSpc>
                <a:spcPts val="3000"/>
              </a:lnSpc>
            </a:pPr>
            <a:endParaRPr lang="en-US" sz="2000" dirty="0">
              <a:solidFill>
                <a:srgbClr val="4F5153"/>
              </a:solidFill>
              <a:latin typeface="Ubuntu" panose="020B050403060203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7730366" y="6695804"/>
            <a:ext cx="3024605" cy="752475"/>
          </a:xfrm>
          <a:prstGeom prst="roundRect">
            <a:avLst>
              <a:gd name="adj" fmla="val 12529"/>
            </a:avLst>
          </a:prstGeom>
          <a:solidFill>
            <a:srgbClr val="EE2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910509" y="6751327"/>
            <a:ext cx="2752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Ubuntu medium" panose="020B0604030602030204" pitchFamily="34" charset="0"/>
              </a:rPr>
              <a:t>Final dataset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5835316" y="3006227"/>
            <a:ext cx="3302605" cy="752475"/>
          </a:xfrm>
          <a:prstGeom prst="roundRect">
            <a:avLst>
              <a:gd name="adj" fmla="val 12529"/>
            </a:avLst>
          </a:prstGeom>
          <a:solidFill>
            <a:srgbClr val="FF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97871" y="3102483"/>
            <a:ext cx="25830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Ubuntu medium" panose="020B0604030602030204" pitchFamily="34" charset="0"/>
              </a:rPr>
              <a:t>Add columns</a:t>
            </a:r>
          </a:p>
        </p:txBody>
      </p:sp>
      <p:sp>
        <p:nvSpPr>
          <p:cNvPr id="28" name="Isosceles Triangle 27"/>
          <p:cNvSpPr/>
          <p:nvPr/>
        </p:nvSpPr>
        <p:spPr>
          <a:xfrm rot="16200000">
            <a:off x="14953177" y="3200183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6200000" flipH="1" flipV="1">
            <a:off x="8177996" y="9952760"/>
            <a:ext cx="1157577" cy="609327"/>
          </a:xfrm>
          <a:prstGeom prst="triangle">
            <a:avLst>
              <a:gd name="adj" fmla="val 512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9137921" y="3382465"/>
            <a:ext cx="2146029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13093514" y="10142281"/>
            <a:ext cx="3040833" cy="0"/>
          </a:xfrm>
          <a:prstGeom prst="line">
            <a:avLst/>
          </a:prstGeom>
          <a:ln w="28575">
            <a:solidFill>
              <a:srgbClr val="24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5"/>
          <p:cNvSpPr>
            <a:spLocks noEditPoints="1"/>
          </p:cNvSpPr>
          <p:nvPr/>
        </p:nvSpPr>
        <p:spPr bwMode="auto">
          <a:xfrm>
            <a:off x="11968793" y="3011064"/>
            <a:ext cx="605477" cy="756564"/>
          </a:xfrm>
          <a:custGeom>
            <a:avLst/>
            <a:gdLst>
              <a:gd name="T0" fmla="*/ 26 w 229"/>
              <a:gd name="T1" fmla="*/ 197 h 240"/>
              <a:gd name="T2" fmla="*/ 26 w 229"/>
              <a:gd name="T3" fmla="*/ 26 h 240"/>
              <a:gd name="T4" fmla="*/ 162 w 229"/>
              <a:gd name="T5" fmla="*/ 26 h 240"/>
              <a:gd name="T6" fmla="*/ 162 w 229"/>
              <a:gd name="T7" fmla="*/ 169 h 240"/>
              <a:gd name="T8" fmla="*/ 188 w 229"/>
              <a:gd name="T9" fmla="*/ 148 h 240"/>
              <a:gd name="T10" fmla="*/ 188 w 229"/>
              <a:gd name="T11" fmla="*/ 13 h 240"/>
              <a:gd name="T12" fmla="*/ 175 w 229"/>
              <a:gd name="T13" fmla="*/ 0 h 240"/>
              <a:gd name="T14" fmla="*/ 13 w 229"/>
              <a:gd name="T15" fmla="*/ 0 h 240"/>
              <a:gd name="T16" fmla="*/ 0 w 229"/>
              <a:gd name="T17" fmla="*/ 13 h 240"/>
              <a:gd name="T18" fmla="*/ 0 w 229"/>
              <a:gd name="T19" fmla="*/ 210 h 240"/>
              <a:gd name="T20" fmla="*/ 13 w 229"/>
              <a:gd name="T21" fmla="*/ 223 h 240"/>
              <a:gd name="T22" fmla="*/ 126 w 229"/>
              <a:gd name="T23" fmla="*/ 223 h 240"/>
              <a:gd name="T24" fmla="*/ 108 w 229"/>
              <a:gd name="T25" fmla="*/ 197 h 240"/>
              <a:gd name="T26" fmla="*/ 26 w 229"/>
              <a:gd name="T27" fmla="*/ 197 h 240"/>
              <a:gd name="T28" fmla="*/ 226 w 229"/>
              <a:gd name="T29" fmla="*/ 141 h 240"/>
              <a:gd name="T30" fmla="*/ 217 w 229"/>
              <a:gd name="T31" fmla="*/ 141 h 240"/>
              <a:gd name="T32" fmla="*/ 158 w 229"/>
              <a:gd name="T33" fmla="*/ 190 h 240"/>
              <a:gd name="T34" fmla="*/ 118 w 229"/>
              <a:gd name="T35" fmla="*/ 166 h 240"/>
              <a:gd name="T36" fmla="*/ 110 w 229"/>
              <a:gd name="T37" fmla="*/ 168 h 240"/>
              <a:gd name="T38" fmla="*/ 109 w 229"/>
              <a:gd name="T39" fmla="*/ 176 h 240"/>
              <a:gd name="T40" fmla="*/ 152 w 229"/>
              <a:gd name="T41" fmla="*/ 237 h 240"/>
              <a:gd name="T42" fmla="*/ 158 w 229"/>
              <a:gd name="T43" fmla="*/ 240 h 240"/>
              <a:gd name="T44" fmla="*/ 158 w 229"/>
              <a:gd name="T45" fmla="*/ 240 h 240"/>
              <a:gd name="T46" fmla="*/ 163 w 229"/>
              <a:gd name="T47" fmla="*/ 237 h 240"/>
              <a:gd name="T48" fmla="*/ 227 w 229"/>
              <a:gd name="T49" fmla="*/ 150 h 240"/>
              <a:gd name="T50" fmla="*/ 226 w 229"/>
              <a:gd name="T51" fmla="*/ 141 h 240"/>
              <a:gd name="T52" fmla="*/ 133 w 229"/>
              <a:gd name="T53" fmla="*/ 46 h 240"/>
              <a:gd name="T54" fmla="*/ 55 w 229"/>
              <a:gd name="T55" fmla="*/ 46 h 240"/>
              <a:gd name="T56" fmla="*/ 42 w 229"/>
              <a:gd name="T57" fmla="*/ 59 h 240"/>
              <a:gd name="T58" fmla="*/ 55 w 229"/>
              <a:gd name="T59" fmla="*/ 72 h 240"/>
              <a:gd name="T60" fmla="*/ 133 w 229"/>
              <a:gd name="T61" fmla="*/ 72 h 240"/>
              <a:gd name="T62" fmla="*/ 146 w 229"/>
              <a:gd name="T63" fmla="*/ 59 h 240"/>
              <a:gd name="T64" fmla="*/ 133 w 229"/>
              <a:gd name="T65" fmla="*/ 46 h 240"/>
              <a:gd name="T66" fmla="*/ 133 w 229"/>
              <a:gd name="T67" fmla="*/ 85 h 240"/>
              <a:gd name="T68" fmla="*/ 55 w 229"/>
              <a:gd name="T69" fmla="*/ 85 h 240"/>
              <a:gd name="T70" fmla="*/ 42 w 229"/>
              <a:gd name="T71" fmla="*/ 98 h 240"/>
              <a:gd name="T72" fmla="*/ 55 w 229"/>
              <a:gd name="T73" fmla="*/ 111 h 240"/>
              <a:gd name="T74" fmla="*/ 133 w 229"/>
              <a:gd name="T75" fmla="*/ 111 h 240"/>
              <a:gd name="T76" fmla="*/ 146 w 229"/>
              <a:gd name="T77" fmla="*/ 98 h 240"/>
              <a:gd name="T78" fmla="*/ 133 w 229"/>
              <a:gd name="T79" fmla="*/ 85 h 240"/>
              <a:gd name="T80" fmla="*/ 55 w 229"/>
              <a:gd name="T81" fmla="*/ 125 h 240"/>
              <a:gd name="T82" fmla="*/ 42 w 229"/>
              <a:gd name="T83" fmla="*/ 138 h 240"/>
              <a:gd name="T84" fmla="*/ 55 w 229"/>
              <a:gd name="T85" fmla="*/ 151 h 240"/>
              <a:gd name="T86" fmla="*/ 133 w 229"/>
              <a:gd name="T87" fmla="*/ 151 h 240"/>
              <a:gd name="T88" fmla="*/ 146 w 229"/>
              <a:gd name="T89" fmla="*/ 138 h 240"/>
              <a:gd name="T90" fmla="*/ 133 w 229"/>
              <a:gd name="T91" fmla="*/ 125 h 240"/>
              <a:gd name="T92" fmla="*/ 55 w 229"/>
              <a:gd name="T93" fmla="*/ 125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240">
                <a:moveTo>
                  <a:pt x="26" y="197"/>
                </a:moveTo>
                <a:cubicBezTo>
                  <a:pt x="26" y="26"/>
                  <a:pt x="26" y="26"/>
                  <a:pt x="26" y="26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62" y="169"/>
                  <a:pt x="162" y="169"/>
                  <a:pt x="162" y="169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88" y="13"/>
                  <a:pt x="188" y="13"/>
                  <a:pt x="188" y="13"/>
                </a:cubicBezTo>
                <a:cubicBezTo>
                  <a:pt x="188" y="6"/>
                  <a:pt x="183" y="0"/>
                  <a:pt x="17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10"/>
                  <a:pt x="0" y="210"/>
                  <a:pt x="0" y="210"/>
                </a:cubicBezTo>
                <a:cubicBezTo>
                  <a:pt x="0" y="217"/>
                  <a:pt x="6" y="223"/>
                  <a:pt x="13" y="223"/>
                </a:cubicBezTo>
                <a:cubicBezTo>
                  <a:pt x="126" y="223"/>
                  <a:pt x="126" y="223"/>
                  <a:pt x="126" y="223"/>
                </a:cubicBezTo>
                <a:cubicBezTo>
                  <a:pt x="108" y="197"/>
                  <a:pt x="108" y="197"/>
                  <a:pt x="108" y="197"/>
                </a:cubicBezTo>
                <a:lnTo>
                  <a:pt x="26" y="197"/>
                </a:lnTo>
                <a:close/>
                <a:moveTo>
                  <a:pt x="226" y="141"/>
                </a:moveTo>
                <a:cubicBezTo>
                  <a:pt x="223" y="139"/>
                  <a:pt x="220" y="139"/>
                  <a:pt x="217" y="141"/>
                </a:cubicBezTo>
                <a:cubicBezTo>
                  <a:pt x="158" y="190"/>
                  <a:pt x="158" y="190"/>
                  <a:pt x="158" y="190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5" y="165"/>
                  <a:pt x="112" y="165"/>
                  <a:pt x="110" y="168"/>
                </a:cubicBezTo>
                <a:cubicBezTo>
                  <a:pt x="108" y="170"/>
                  <a:pt x="107" y="173"/>
                  <a:pt x="109" y="176"/>
                </a:cubicBezTo>
                <a:cubicBezTo>
                  <a:pt x="152" y="237"/>
                  <a:pt x="152" y="237"/>
                  <a:pt x="152" y="237"/>
                </a:cubicBezTo>
                <a:cubicBezTo>
                  <a:pt x="154" y="239"/>
                  <a:pt x="155" y="240"/>
                  <a:pt x="158" y="240"/>
                </a:cubicBezTo>
                <a:cubicBezTo>
                  <a:pt x="158" y="240"/>
                  <a:pt x="158" y="240"/>
                  <a:pt x="158" y="240"/>
                </a:cubicBezTo>
                <a:cubicBezTo>
                  <a:pt x="160" y="240"/>
                  <a:pt x="162" y="239"/>
                  <a:pt x="163" y="237"/>
                </a:cubicBezTo>
                <a:cubicBezTo>
                  <a:pt x="227" y="150"/>
                  <a:pt x="227" y="150"/>
                  <a:pt x="227" y="150"/>
                </a:cubicBezTo>
                <a:cubicBezTo>
                  <a:pt x="229" y="147"/>
                  <a:pt x="228" y="143"/>
                  <a:pt x="226" y="141"/>
                </a:cubicBezTo>
                <a:close/>
                <a:moveTo>
                  <a:pt x="133" y="46"/>
                </a:moveTo>
                <a:cubicBezTo>
                  <a:pt x="55" y="46"/>
                  <a:pt x="55" y="46"/>
                  <a:pt x="55" y="46"/>
                </a:cubicBezTo>
                <a:cubicBezTo>
                  <a:pt x="48" y="46"/>
                  <a:pt x="42" y="52"/>
                  <a:pt x="42" y="59"/>
                </a:cubicBezTo>
                <a:cubicBezTo>
                  <a:pt x="42" y="66"/>
                  <a:pt x="48" y="72"/>
                  <a:pt x="55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40" y="72"/>
                  <a:pt x="146" y="66"/>
                  <a:pt x="146" y="59"/>
                </a:cubicBezTo>
                <a:cubicBezTo>
                  <a:pt x="146" y="52"/>
                  <a:pt x="140" y="46"/>
                  <a:pt x="133" y="46"/>
                </a:cubicBezTo>
                <a:close/>
                <a:moveTo>
                  <a:pt x="133" y="85"/>
                </a:moveTo>
                <a:cubicBezTo>
                  <a:pt x="55" y="85"/>
                  <a:pt x="55" y="85"/>
                  <a:pt x="55" y="85"/>
                </a:cubicBezTo>
                <a:cubicBezTo>
                  <a:pt x="48" y="85"/>
                  <a:pt x="42" y="91"/>
                  <a:pt x="42" y="98"/>
                </a:cubicBezTo>
                <a:cubicBezTo>
                  <a:pt x="42" y="106"/>
                  <a:pt x="48" y="111"/>
                  <a:pt x="55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40" y="111"/>
                  <a:pt x="146" y="106"/>
                  <a:pt x="146" y="98"/>
                </a:cubicBezTo>
                <a:cubicBezTo>
                  <a:pt x="146" y="91"/>
                  <a:pt x="140" y="85"/>
                  <a:pt x="133" y="85"/>
                </a:cubicBezTo>
                <a:close/>
                <a:moveTo>
                  <a:pt x="55" y="125"/>
                </a:moveTo>
                <a:cubicBezTo>
                  <a:pt x="48" y="125"/>
                  <a:pt x="42" y="130"/>
                  <a:pt x="42" y="138"/>
                </a:cubicBezTo>
                <a:cubicBezTo>
                  <a:pt x="42" y="145"/>
                  <a:pt x="48" y="151"/>
                  <a:pt x="55" y="151"/>
                </a:cubicBezTo>
                <a:cubicBezTo>
                  <a:pt x="133" y="151"/>
                  <a:pt x="133" y="151"/>
                  <a:pt x="133" y="151"/>
                </a:cubicBezTo>
                <a:cubicBezTo>
                  <a:pt x="140" y="151"/>
                  <a:pt x="146" y="145"/>
                  <a:pt x="146" y="138"/>
                </a:cubicBezTo>
                <a:cubicBezTo>
                  <a:pt x="146" y="130"/>
                  <a:pt x="140" y="125"/>
                  <a:pt x="133" y="125"/>
                </a:cubicBezTo>
                <a:lnTo>
                  <a:pt x="55" y="1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9"/>
          <p:cNvSpPr>
            <a:spLocks noEditPoints="1"/>
          </p:cNvSpPr>
          <p:nvPr/>
        </p:nvSpPr>
        <p:spPr bwMode="auto">
          <a:xfrm>
            <a:off x="11759766" y="9738449"/>
            <a:ext cx="858118" cy="738188"/>
          </a:xfrm>
          <a:custGeom>
            <a:avLst/>
            <a:gdLst>
              <a:gd name="T0" fmla="*/ 121 w 243"/>
              <a:gd name="T1" fmla="*/ 138 h 194"/>
              <a:gd name="T2" fmla="*/ 93 w 243"/>
              <a:gd name="T3" fmla="*/ 165 h 194"/>
              <a:gd name="T4" fmla="*/ 120 w 243"/>
              <a:gd name="T5" fmla="*/ 194 h 194"/>
              <a:gd name="T6" fmla="*/ 149 w 243"/>
              <a:gd name="T7" fmla="*/ 166 h 194"/>
              <a:gd name="T8" fmla="*/ 121 w 243"/>
              <a:gd name="T9" fmla="*/ 138 h 194"/>
              <a:gd name="T10" fmla="*/ 189 w 243"/>
              <a:gd name="T11" fmla="*/ 99 h 194"/>
              <a:gd name="T12" fmla="*/ 187 w 243"/>
              <a:gd name="T13" fmla="*/ 98 h 194"/>
              <a:gd name="T14" fmla="*/ 186 w 243"/>
              <a:gd name="T15" fmla="*/ 97 h 194"/>
              <a:gd name="T16" fmla="*/ 185 w 243"/>
              <a:gd name="T17" fmla="*/ 96 h 194"/>
              <a:gd name="T18" fmla="*/ 59 w 243"/>
              <a:gd name="T19" fmla="*/ 98 h 194"/>
              <a:gd name="T20" fmla="*/ 55 w 243"/>
              <a:gd name="T21" fmla="*/ 102 h 194"/>
              <a:gd name="T22" fmla="*/ 49 w 243"/>
              <a:gd name="T23" fmla="*/ 107 h 194"/>
              <a:gd name="T24" fmla="*/ 49 w 243"/>
              <a:gd name="T25" fmla="*/ 132 h 194"/>
              <a:gd name="T26" fmla="*/ 74 w 243"/>
              <a:gd name="T27" fmla="*/ 132 h 194"/>
              <a:gd name="T28" fmla="*/ 83 w 243"/>
              <a:gd name="T29" fmla="*/ 123 h 194"/>
              <a:gd name="T30" fmla="*/ 163 w 243"/>
              <a:gd name="T31" fmla="*/ 124 h 194"/>
              <a:gd name="T32" fmla="*/ 170 w 243"/>
              <a:gd name="T33" fmla="*/ 131 h 194"/>
              <a:gd name="T34" fmla="*/ 195 w 243"/>
              <a:gd name="T35" fmla="*/ 131 h 194"/>
              <a:gd name="T36" fmla="*/ 200 w 243"/>
              <a:gd name="T37" fmla="*/ 119 h 194"/>
              <a:gd name="T38" fmla="*/ 195 w 243"/>
              <a:gd name="T39" fmla="*/ 106 h 194"/>
              <a:gd name="T40" fmla="*/ 189 w 243"/>
              <a:gd name="T41" fmla="*/ 99 h 194"/>
              <a:gd name="T42" fmla="*/ 237 w 243"/>
              <a:gd name="T43" fmla="*/ 66 h 194"/>
              <a:gd name="T44" fmla="*/ 231 w 243"/>
              <a:gd name="T45" fmla="*/ 60 h 194"/>
              <a:gd name="T46" fmla="*/ 231 w 243"/>
              <a:gd name="T47" fmla="*/ 60 h 194"/>
              <a:gd name="T48" fmla="*/ 226 w 243"/>
              <a:gd name="T49" fmla="*/ 55 h 194"/>
              <a:gd name="T50" fmla="*/ 224 w 243"/>
              <a:gd name="T51" fmla="*/ 53 h 194"/>
              <a:gd name="T52" fmla="*/ 18 w 243"/>
              <a:gd name="T53" fmla="*/ 55 h 194"/>
              <a:gd name="T54" fmla="*/ 17 w 243"/>
              <a:gd name="T55" fmla="*/ 55 h 194"/>
              <a:gd name="T56" fmla="*/ 6 w 243"/>
              <a:gd name="T57" fmla="*/ 66 h 194"/>
              <a:gd name="T58" fmla="*/ 6 w 243"/>
              <a:gd name="T59" fmla="*/ 88 h 194"/>
              <a:gd name="T60" fmla="*/ 28 w 243"/>
              <a:gd name="T61" fmla="*/ 89 h 194"/>
              <a:gd name="T62" fmla="*/ 39 w 243"/>
              <a:gd name="T63" fmla="*/ 78 h 194"/>
              <a:gd name="T64" fmla="*/ 39 w 243"/>
              <a:gd name="T65" fmla="*/ 78 h 194"/>
              <a:gd name="T66" fmla="*/ 206 w 243"/>
              <a:gd name="T67" fmla="*/ 79 h 194"/>
              <a:gd name="T68" fmla="*/ 214 w 243"/>
              <a:gd name="T69" fmla="*/ 88 h 194"/>
              <a:gd name="T70" fmla="*/ 236 w 243"/>
              <a:gd name="T71" fmla="*/ 88 h 194"/>
              <a:gd name="T72" fmla="*/ 237 w 243"/>
              <a:gd name="T73" fmla="*/ 6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3" h="194">
                <a:moveTo>
                  <a:pt x="121" y="138"/>
                </a:moveTo>
                <a:cubicBezTo>
                  <a:pt x="105" y="138"/>
                  <a:pt x="93" y="150"/>
                  <a:pt x="93" y="165"/>
                </a:cubicBezTo>
                <a:cubicBezTo>
                  <a:pt x="92" y="181"/>
                  <a:pt x="105" y="194"/>
                  <a:pt x="120" y="194"/>
                </a:cubicBezTo>
                <a:cubicBezTo>
                  <a:pt x="136" y="194"/>
                  <a:pt x="148" y="182"/>
                  <a:pt x="149" y="166"/>
                </a:cubicBezTo>
                <a:cubicBezTo>
                  <a:pt x="149" y="151"/>
                  <a:pt x="136" y="138"/>
                  <a:pt x="121" y="138"/>
                </a:cubicBezTo>
                <a:close/>
                <a:moveTo>
                  <a:pt x="189" y="99"/>
                </a:moveTo>
                <a:cubicBezTo>
                  <a:pt x="188" y="99"/>
                  <a:pt x="188" y="99"/>
                  <a:pt x="187" y="98"/>
                </a:cubicBezTo>
                <a:cubicBezTo>
                  <a:pt x="186" y="97"/>
                  <a:pt x="186" y="97"/>
                  <a:pt x="186" y="97"/>
                </a:cubicBezTo>
                <a:cubicBezTo>
                  <a:pt x="186" y="97"/>
                  <a:pt x="186" y="97"/>
                  <a:pt x="185" y="96"/>
                </a:cubicBezTo>
                <a:cubicBezTo>
                  <a:pt x="150" y="63"/>
                  <a:pt x="94" y="64"/>
                  <a:pt x="59" y="98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49" y="107"/>
                  <a:pt x="49" y="107"/>
                  <a:pt x="49" y="107"/>
                </a:cubicBezTo>
                <a:cubicBezTo>
                  <a:pt x="42" y="114"/>
                  <a:pt x="42" y="125"/>
                  <a:pt x="49" y="132"/>
                </a:cubicBezTo>
                <a:cubicBezTo>
                  <a:pt x="56" y="139"/>
                  <a:pt x="67" y="139"/>
                  <a:pt x="74" y="132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106" y="101"/>
                  <a:pt x="142" y="102"/>
                  <a:pt x="163" y="124"/>
                </a:cubicBezTo>
                <a:cubicBezTo>
                  <a:pt x="170" y="131"/>
                  <a:pt x="170" y="131"/>
                  <a:pt x="170" y="131"/>
                </a:cubicBezTo>
                <a:cubicBezTo>
                  <a:pt x="177" y="138"/>
                  <a:pt x="188" y="138"/>
                  <a:pt x="195" y="131"/>
                </a:cubicBezTo>
                <a:cubicBezTo>
                  <a:pt x="198" y="128"/>
                  <a:pt x="200" y="123"/>
                  <a:pt x="200" y="119"/>
                </a:cubicBezTo>
                <a:cubicBezTo>
                  <a:pt x="200" y="114"/>
                  <a:pt x="198" y="110"/>
                  <a:pt x="195" y="106"/>
                </a:cubicBezTo>
                <a:lnTo>
                  <a:pt x="189" y="99"/>
                </a:lnTo>
                <a:close/>
                <a:moveTo>
                  <a:pt x="237" y="66"/>
                </a:moveTo>
                <a:cubicBezTo>
                  <a:pt x="231" y="60"/>
                  <a:pt x="231" y="60"/>
                  <a:pt x="231" y="60"/>
                </a:cubicBezTo>
                <a:cubicBezTo>
                  <a:pt x="231" y="60"/>
                  <a:pt x="231" y="60"/>
                  <a:pt x="231" y="60"/>
                </a:cubicBezTo>
                <a:cubicBezTo>
                  <a:pt x="226" y="55"/>
                  <a:pt x="226" y="55"/>
                  <a:pt x="226" y="55"/>
                </a:cubicBezTo>
                <a:cubicBezTo>
                  <a:pt x="226" y="54"/>
                  <a:pt x="225" y="53"/>
                  <a:pt x="224" y="53"/>
                </a:cubicBezTo>
                <a:cubicBezTo>
                  <a:pt x="165" y="0"/>
                  <a:pt x="76" y="1"/>
                  <a:pt x="18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6" y="66"/>
                  <a:pt x="6" y="66"/>
                  <a:pt x="6" y="66"/>
                </a:cubicBezTo>
                <a:cubicBezTo>
                  <a:pt x="0" y="72"/>
                  <a:pt x="0" y="82"/>
                  <a:pt x="6" y="88"/>
                </a:cubicBezTo>
                <a:cubicBezTo>
                  <a:pt x="12" y="95"/>
                  <a:pt x="22" y="95"/>
                  <a:pt x="28" y="89"/>
                </a:cubicBezTo>
                <a:cubicBezTo>
                  <a:pt x="39" y="78"/>
                  <a:pt x="39" y="78"/>
                  <a:pt x="39" y="78"/>
                </a:cubicBezTo>
                <a:cubicBezTo>
                  <a:pt x="39" y="78"/>
                  <a:pt x="39" y="78"/>
                  <a:pt x="39" y="78"/>
                </a:cubicBezTo>
                <a:cubicBezTo>
                  <a:pt x="86" y="34"/>
                  <a:pt x="160" y="35"/>
                  <a:pt x="206" y="79"/>
                </a:cubicBezTo>
                <a:cubicBezTo>
                  <a:pt x="214" y="88"/>
                  <a:pt x="214" y="88"/>
                  <a:pt x="214" y="88"/>
                </a:cubicBezTo>
                <a:cubicBezTo>
                  <a:pt x="220" y="94"/>
                  <a:pt x="230" y="94"/>
                  <a:pt x="236" y="88"/>
                </a:cubicBezTo>
                <a:cubicBezTo>
                  <a:pt x="243" y="82"/>
                  <a:pt x="243" y="72"/>
                  <a:pt x="237" y="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393CC2-87C9-8702-B810-CF65A650C611}"/>
              </a:ext>
            </a:extLst>
          </p:cNvPr>
          <p:cNvGrpSpPr/>
          <p:nvPr/>
        </p:nvGrpSpPr>
        <p:grpSpPr>
          <a:xfrm>
            <a:off x="16134347" y="7777735"/>
            <a:ext cx="6147933" cy="5367994"/>
            <a:chOff x="16134347" y="7777735"/>
            <a:chExt cx="6147933" cy="53679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D4B86E-EE88-82E4-95AB-7A6C02DEC67E}"/>
                </a:ext>
              </a:extLst>
            </p:cNvPr>
            <p:cNvSpPr/>
            <p:nvPr/>
          </p:nvSpPr>
          <p:spPr>
            <a:xfrm>
              <a:off x="16134347" y="7777735"/>
              <a:ext cx="6147933" cy="5367994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2FB39FA1-7E62-0307-1649-9DD6A751E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0758" y="7991617"/>
              <a:ext cx="5823552" cy="3308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616388-5D0D-F1DC-342E-712B633320AE}"/>
              </a:ext>
            </a:extLst>
          </p:cNvPr>
          <p:cNvSpPr/>
          <p:nvPr/>
        </p:nvSpPr>
        <p:spPr>
          <a:xfrm rot="3683898">
            <a:off x="18887719" y="7504526"/>
            <a:ext cx="755827" cy="4136113"/>
          </a:xfrm>
          <a:prstGeom prst="roundRect">
            <a:avLst/>
          </a:prstGeom>
          <a:noFill/>
          <a:ln w="69850" cap="flat" cmpd="sng" algn="ctr">
            <a:solidFill>
              <a:srgbClr val="EE22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6915D2-E402-B188-9DA5-C25F325080A0}"/>
              </a:ext>
            </a:extLst>
          </p:cNvPr>
          <p:cNvSpPr txBox="1"/>
          <p:nvPr/>
        </p:nvSpPr>
        <p:spPr>
          <a:xfrm rot="19870629">
            <a:off x="17404330" y="9215270"/>
            <a:ext cx="3822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Complete</a:t>
            </a:r>
            <a:r>
              <a:rPr lang="en-US" dirty="0"/>
              <a:t> </a:t>
            </a:r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and</a:t>
            </a:r>
            <a:r>
              <a:rPr lang="en-US" dirty="0"/>
              <a:t> </a:t>
            </a:r>
            <a:r>
              <a:rPr lang="en-US" sz="3000" dirty="0">
                <a:solidFill>
                  <a:srgbClr val="EE2201"/>
                </a:solidFill>
                <a:latin typeface="Ubuntu medium" panose="020B0604030602030204" pitchFamily="34" charset="0"/>
              </a:rPr>
              <a:t>Clean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21FDA2-CEC5-E6CF-5D84-CABF84777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0" y="4696020"/>
            <a:ext cx="8115255" cy="20689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914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2573F-28EE-08EF-6D4F-F9919313CFAD}"/>
              </a:ext>
            </a:extLst>
          </p:cNvPr>
          <p:cNvGrpSpPr/>
          <p:nvPr/>
        </p:nvGrpSpPr>
        <p:grpSpPr>
          <a:xfrm>
            <a:off x="4865103" y="675105"/>
            <a:ext cx="14647444" cy="1320800"/>
            <a:chOff x="2293019" y="810231"/>
            <a:chExt cx="14647444" cy="1320800"/>
          </a:xfrm>
        </p:grpSpPr>
        <p:sp>
          <p:nvSpPr>
            <p:cNvPr id="5" name="TextBox 4"/>
            <p:cNvSpPr txBox="1"/>
            <p:nvPr/>
          </p:nvSpPr>
          <p:spPr>
            <a:xfrm>
              <a:off x="3023937" y="913705"/>
              <a:ext cx="131856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dirty="0">
                  <a:solidFill>
                    <a:srgbClr val="242E38"/>
                  </a:solidFill>
                  <a:latin typeface="Ubuntu medium" panose="020B0604030602030204" pitchFamily="34" charset="0"/>
                </a:rPr>
                <a:t>Koala death records yearly trend</a:t>
              </a:r>
              <a:endParaRPr lang="en-US" sz="6000" dirty="0">
                <a:solidFill>
                  <a:srgbClr val="242E38"/>
                </a:solidFill>
                <a:latin typeface="Ubuntu medium" panose="020B0604030602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93019" y="810231"/>
              <a:ext cx="14647444" cy="1320800"/>
            </a:xfrm>
            <a:prstGeom prst="rect">
              <a:avLst/>
            </a:prstGeom>
            <a:noFill/>
            <a:ln w="38100"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0564F9-A36F-B0F8-51D9-144DA4715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80" y="2635084"/>
            <a:ext cx="17992817" cy="882741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BCFDC8-A66B-46F5-80A5-77D882A5BCC5}"/>
              </a:ext>
            </a:extLst>
          </p:cNvPr>
          <p:cNvSpPr txBox="1"/>
          <p:nvPr/>
        </p:nvSpPr>
        <p:spPr>
          <a:xfrm>
            <a:off x="-1624263" y="-830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D727CF-33D7-A636-44C0-0A46B9B5DCFC}"/>
              </a:ext>
            </a:extLst>
          </p:cNvPr>
          <p:cNvGrpSpPr/>
          <p:nvPr/>
        </p:nvGrpSpPr>
        <p:grpSpPr>
          <a:xfrm>
            <a:off x="3168482" y="11942843"/>
            <a:ext cx="16344065" cy="923330"/>
            <a:chOff x="3168482" y="11674675"/>
            <a:chExt cx="16344065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DE91D3-AEF9-662E-61D8-85D6CF2C278E}"/>
                </a:ext>
              </a:extLst>
            </p:cNvPr>
            <p:cNvSpPr txBox="1"/>
            <p:nvPr/>
          </p:nvSpPr>
          <p:spPr>
            <a:xfrm>
              <a:off x="3870157" y="11674675"/>
              <a:ext cx="156423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182C3"/>
                  </a:solidFill>
                  <a:latin typeface="Ubuntu medium" panose="020B0604030602030204" pitchFamily="34" charset="0"/>
                </a:rPr>
                <a:t>Conclusion: 2006 was peak, then the trend is  </a:t>
              </a:r>
              <a:r>
                <a:rPr lang="en-US" sz="5400" dirty="0">
                  <a:solidFill>
                    <a:srgbClr val="0182C3"/>
                  </a:solidFill>
                  <a:latin typeface="Ubuntu medium" panose="020B0604030602030204" pitchFamily="34" charset="0"/>
                </a:rPr>
                <a:t>decreasing</a:t>
              </a: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90CCF14-2BE5-6EFC-A689-A0447D71E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482" y="11728650"/>
              <a:ext cx="593725" cy="511761"/>
            </a:xfrm>
            <a:custGeom>
              <a:avLst/>
              <a:gdLst>
                <a:gd name="T0" fmla="*/ 153 w 188"/>
                <a:gd name="T1" fmla="*/ 0 h 156"/>
                <a:gd name="T2" fmla="*/ 152 w 188"/>
                <a:gd name="T3" fmla="*/ 1 h 156"/>
                <a:gd name="T4" fmla="*/ 133 w 188"/>
                <a:gd name="T5" fmla="*/ 21 h 156"/>
                <a:gd name="T6" fmla="*/ 133 w 188"/>
                <a:gd name="T7" fmla="*/ 18 h 156"/>
                <a:gd name="T8" fmla="*/ 131 w 188"/>
                <a:gd name="T9" fmla="*/ 18 h 156"/>
                <a:gd name="T10" fmla="*/ 0 w 188"/>
                <a:gd name="T11" fmla="*/ 18 h 156"/>
                <a:gd name="T12" fmla="*/ 0 w 188"/>
                <a:gd name="T13" fmla="*/ 153 h 156"/>
                <a:gd name="T14" fmla="*/ 7 w 188"/>
                <a:gd name="T15" fmla="*/ 153 h 156"/>
                <a:gd name="T16" fmla="*/ 7 w 188"/>
                <a:gd name="T17" fmla="*/ 156 h 156"/>
                <a:gd name="T18" fmla="*/ 136 w 188"/>
                <a:gd name="T19" fmla="*/ 156 h 156"/>
                <a:gd name="T20" fmla="*/ 136 w 188"/>
                <a:gd name="T21" fmla="*/ 70 h 156"/>
                <a:gd name="T22" fmla="*/ 188 w 188"/>
                <a:gd name="T23" fmla="*/ 27 h 156"/>
                <a:gd name="T24" fmla="*/ 153 w 188"/>
                <a:gd name="T25" fmla="*/ 0 h 156"/>
                <a:gd name="T26" fmla="*/ 130 w 188"/>
                <a:gd name="T27" fmla="*/ 24 h 156"/>
                <a:gd name="T28" fmla="*/ 56 w 188"/>
                <a:gd name="T29" fmla="*/ 100 h 156"/>
                <a:gd name="T30" fmla="*/ 46 w 188"/>
                <a:gd name="T31" fmla="*/ 68 h 156"/>
                <a:gd name="T32" fmla="*/ 5 w 188"/>
                <a:gd name="T33" fmla="*/ 74 h 156"/>
                <a:gd name="T34" fmla="*/ 48 w 188"/>
                <a:gd name="T35" fmla="*/ 143 h 156"/>
                <a:gd name="T36" fmla="*/ 130 w 188"/>
                <a:gd name="T37" fmla="*/ 75 h 156"/>
                <a:gd name="T38" fmla="*/ 130 w 188"/>
                <a:gd name="T39" fmla="*/ 149 h 156"/>
                <a:gd name="T40" fmla="*/ 7 w 188"/>
                <a:gd name="T41" fmla="*/ 149 h 156"/>
                <a:gd name="T42" fmla="*/ 3 w 188"/>
                <a:gd name="T43" fmla="*/ 149 h 156"/>
                <a:gd name="T44" fmla="*/ 3 w 188"/>
                <a:gd name="T45" fmla="*/ 22 h 156"/>
                <a:gd name="T46" fmla="*/ 130 w 188"/>
                <a:gd name="T47" fmla="*/ 22 h 156"/>
                <a:gd name="T48" fmla="*/ 130 w 188"/>
                <a:gd name="T49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8" h="156">
                  <a:moveTo>
                    <a:pt x="153" y="0"/>
                  </a:move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44" y="9"/>
                    <a:pt x="133" y="21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88" y="27"/>
                    <a:pt x="188" y="27"/>
                    <a:pt x="188" y="27"/>
                  </a:cubicBezTo>
                  <a:lnTo>
                    <a:pt x="153" y="0"/>
                  </a:lnTo>
                  <a:close/>
                  <a:moveTo>
                    <a:pt x="130" y="24"/>
                  </a:moveTo>
                  <a:cubicBezTo>
                    <a:pt x="102" y="53"/>
                    <a:pt x="58" y="98"/>
                    <a:pt x="56" y="100"/>
                  </a:cubicBezTo>
                  <a:cubicBezTo>
                    <a:pt x="54" y="96"/>
                    <a:pt x="46" y="68"/>
                    <a:pt x="46" y="68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130" y="109"/>
                    <a:pt x="130" y="147"/>
                    <a:pt x="130" y="149"/>
                  </a:cubicBezTo>
                  <a:cubicBezTo>
                    <a:pt x="127" y="149"/>
                    <a:pt x="26" y="149"/>
                    <a:pt x="7" y="149"/>
                  </a:cubicBezTo>
                  <a:cubicBezTo>
                    <a:pt x="5" y="149"/>
                    <a:pt x="4" y="149"/>
                    <a:pt x="3" y="149"/>
                  </a:cubicBezTo>
                  <a:cubicBezTo>
                    <a:pt x="3" y="146"/>
                    <a:pt x="3" y="25"/>
                    <a:pt x="3" y="22"/>
                  </a:cubicBezTo>
                  <a:cubicBezTo>
                    <a:pt x="7" y="22"/>
                    <a:pt x="126" y="22"/>
                    <a:pt x="130" y="22"/>
                  </a:cubicBezTo>
                  <a:cubicBezTo>
                    <a:pt x="130" y="22"/>
                    <a:pt x="130" y="23"/>
                    <a:pt x="130" y="24"/>
                  </a:cubicBezTo>
                  <a:close/>
                </a:path>
              </a:pathLst>
            </a:custGeom>
            <a:solidFill>
              <a:srgbClr val="0182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38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A24534-7A52-D88B-EA6B-911E753E218C}"/>
              </a:ext>
            </a:extLst>
          </p:cNvPr>
          <p:cNvSpPr/>
          <p:nvPr/>
        </p:nvSpPr>
        <p:spPr>
          <a:xfrm>
            <a:off x="1378023" y="2729370"/>
            <a:ext cx="15677321" cy="1031094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E2573F-28EE-08EF-6D4F-F9919313CFAD}"/>
              </a:ext>
            </a:extLst>
          </p:cNvPr>
          <p:cNvGrpSpPr/>
          <p:nvPr/>
        </p:nvGrpSpPr>
        <p:grpSpPr>
          <a:xfrm>
            <a:off x="4865103" y="675105"/>
            <a:ext cx="14647444" cy="1320800"/>
            <a:chOff x="2293019" y="810231"/>
            <a:chExt cx="14647444" cy="1320800"/>
          </a:xfrm>
        </p:grpSpPr>
        <p:sp>
          <p:nvSpPr>
            <p:cNvPr id="5" name="TextBox 4"/>
            <p:cNvSpPr txBox="1"/>
            <p:nvPr/>
          </p:nvSpPr>
          <p:spPr>
            <a:xfrm>
              <a:off x="3023937" y="913705"/>
              <a:ext cx="131856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6000" dirty="0">
                  <a:solidFill>
                    <a:srgbClr val="242E38"/>
                  </a:solidFill>
                  <a:latin typeface="Ubuntu medium" panose="020B0604030602030204" pitchFamily="34" charset="0"/>
                </a:rPr>
                <a:t>General data analysis - Injury</a:t>
              </a:r>
              <a:endParaRPr lang="en-US" sz="6000" dirty="0">
                <a:solidFill>
                  <a:srgbClr val="242E38"/>
                </a:solidFill>
                <a:latin typeface="Ubuntu medium" panose="020B0604030602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93019" y="810231"/>
              <a:ext cx="14647444" cy="1320800"/>
            </a:xfrm>
            <a:prstGeom prst="rect">
              <a:avLst/>
            </a:prstGeom>
            <a:noFill/>
            <a:ln w="38100">
              <a:solidFill>
                <a:srgbClr val="242E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BCFDC8-A66B-46F5-80A5-77D882A5BCC5}"/>
              </a:ext>
            </a:extLst>
          </p:cNvPr>
          <p:cNvSpPr txBox="1"/>
          <p:nvPr/>
        </p:nvSpPr>
        <p:spPr>
          <a:xfrm>
            <a:off x="-1624263" y="-830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C5B676-BD48-CA27-72C0-9E340A7824B1}"/>
              </a:ext>
            </a:extLst>
          </p:cNvPr>
          <p:cNvSpPr txBox="1"/>
          <p:nvPr/>
        </p:nvSpPr>
        <p:spPr>
          <a:xfrm>
            <a:off x="10005392" y="4176556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Danita’s table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0D5B7C-DDCA-6192-80D6-0A7738F90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34675"/>
              </p:ext>
            </p:extLst>
          </p:nvPr>
        </p:nvGraphicFramePr>
        <p:xfrm>
          <a:off x="2813395" y="3723863"/>
          <a:ext cx="13079896" cy="8242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700">
                  <a:extLst>
                    <a:ext uri="{9D8B030D-6E8A-4147-A177-3AD203B41FA5}">
                      <a16:colId xmlns:a16="http://schemas.microsoft.com/office/drawing/2014/main" val="2105255472"/>
                    </a:ext>
                  </a:extLst>
                </a:gridCol>
                <a:gridCol w="4499188">
                  <a:extLst>
                    <a:ext uri="{9D8B030D-6E8A-4147-A177-3AD203B41FA5}">
                      <a16:colId xmlns:a16="http://schemas.microsoft.com/office/drawing/2014/main" val="3836689027"/>
                    </a:ext>
                  </a:extLst>
                </a:gridCol>
                <a:gridCol w="3321004">
                  <a:extLst>
                    <a:ext uri="{9D8B030D-6E8A-4147-A177-3AD203B41FA5}">
                      <a16:colId xmlns:a16="http://schemas.microsoft.com/office/drawing/2014/main" val="3852335774"/>
                    </a:ext>
                  </a:extLst>
                </a:gridCol>
                <a:gridCol w="3321004">
                  <a:extLst>
                    <a:ext uri="{9D8B030D-6E8A-4147-A177-3AD203B41FA5}">
                      <a16:colId xmlns:a16="http://schemas.microsoft.com/office/drawing/2014/main" val="2425083650"/>
                    </a:ext>
                  </a:extLst>
                </a:gridCol>
              </a:tblGrid>
              <a:tr h="1702049"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S. No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8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Injured Koalas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6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latin typeface="Ubuntu" panose="020B0504030602030204" pitchFamily="34" charset="0"/>
                        </a:rPr>
                        <a:t>Frequency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FC32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0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Proportion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457675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Vehicle Hit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11329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19.92%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395678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Ubuntu" panose="020B0504030602030204" pitchFamily="34" charset="0"/>
                        </a:rPr>
                        <a:t>2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Caused By Dog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4150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7.30%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11180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Ubuntu" panose="020B0504030602030204" pitchFamily="34" charset="0"/>
                        </a:rPr>
                        <a:t>3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Fall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1045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1.83%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51042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4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Caught in Human Place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443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0.77%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928210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5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Attacked by Animals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>
                          <a:latin typeface="Ubuntu" panose="020B0504030602030204" pitchFamily="34" charset="0"/>
                        </a:rPr>
                        <a:t>301</a:t>
                      </a:r>
                      <a:endParaRPr lang="en-US" sz="2500" dirty="0">
                        <a:latin typeface="Ubuntu" panose="020B0504030602030204" pitchFamily="34" charset="0"/>
                      </a:endParaRP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Ubuntu" panose="020B0504030602030204" pitchFamily="34" charset="0"/>
                        </a:rPr>
                        <a:t>0.53%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807883"/>
                  </a:ext>
                </a:extLst>
              </a:tr>
              <a:tr h="1090134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6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Injured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11263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19.81%</a:t>
                      </a:r>
                    </a:p>
                  </a:txBody>
                  <a:tcPr marL="91416" marR="91416" marT="45708" marB="45708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1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551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BAFDCE-7861-3158-3C79-E911F557A4BA}"/>
              </a:ext>
            </a:extLst>
          </p:cNvPr>
          <p:cNvSpPr txBox="1"/>
          <p:nvPr/>
        </p:nvSpPr>
        <p:spPr>
          <a:xfrm>
            <a:off x="17819258" y="2729370"/>
            <a:ext cx="5438147" cy="384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Here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top3</a:t>
            </a:r>
            <a:r>
              <a:rPr lang="en-US" sz="4000" dirty="0">
                <a:solidFill>
                  <a:srgbClr val="0182C3"/>
                </a:solidFill>
                <a:latin typeface="Ubuntu medium" panose="020B0604030602030204" pitchFamily="34" charset="0"/>
              </a:rPr>
              <a:t> </a:t>
            </a: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common causes of injury are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Vehicle Hit, Caused by Dog </a:t>
            </a: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4F5153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 </a:t>
            </a:r>
            <a:r>
              <a:rPr lang="en-US" sz="2800" dirty="0">
                <a:solidFill>
                  <a:srgbClr val="0182C3"/>
                </a:solidFill>
                <a:latin typeface="Ubuntu medium" panose="020B0604030602030204" pitchFamily="34" charset="0"/>
              </a:rPr>
              <a:t>Fall.</a:t>
            </a:r>
          </a:p>
          <a:p>
            <a:pPr>
              <a:lnSpc>
                <a:spcPts val="5000"/>
              </a:lnSpc>
            </a:pPr>
            <a:endParaRPr lang="en-US" sz="2500" dirty="0">
              <a:solidFill>
                <a:srgbClr val="4F5153"/>
              </a:solidFill>
              <a:latin typeface="Ubuntu" panose="020B0504030602030204" pitchFamily="34" charset="0"/>
            </a:endParaRPr>
          </a:p>
          <a:p>
            <a:pPr>
              <a:lnSpc>
                <a:spcPts val="5000"/>
              </a:lnSpc>
            </a:pPr>
            <a:r>
              <a:rPr lang="en-US" sz="2500" dirty="0">
                <a:solidFill>
                  <a:srgbClr val="4F5153"/>
                </a:solidFill>
                <a:latin typeface="Ubuntu" panose="020B0504030602030204" pitchFamily="34" charset="0"/>
              </a:rPr>
              <a:t>Attacked by Animals and Caught in Human Place are less in number.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7EAF5-644B-B9F8-DB66-256A8C337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090" y="7865694"/>
            <a:ext cx="5722316" cy="44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31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5543</TotalTime>
  <Words>1766</Words>
  <Application>Microsoft Macintosh PowerPoint</Application>
  <PresentationFormat>Custom</PresentationFormat>
  <Paragraphs>325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Ubuntu</vt:lpstr>
      <vt:lpstr>Ubuntu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JIE ZHANG</cp:lastModifiedBy>
  <cp:revision>2366</cp:revision>
  <dcterms:created xsi:type="dcterms:W3CDTF">2016-08-22T05:56:28Z</dcterms:created>
  <dcterms:modified xsi:type="dcterms:W3CDTF">2022-10-24T04:56:35Z</dcterms:modified>
</cp:coreProperties>
</file>